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53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</p:sldIdLst>
  <p:sldSz cx="9144000" cy="5143500"/>
  <p:notesSz cx="6858000" cy="9144000"/>
  <p:embeddedFontLst>
    <p:embeddedFont>
      <p:font typeface="Georgia" panose="02040502050405020303"/>
      <p:regular r:id="rId59"/>
    </p:embeddedFont>
    <p:embeddedFont>
      <p:font typeface="Comfortaa Regular"/>
      <p:regular r:id="rId60"/>
    </p:embeddedFont>
    <p:embeddedFont>
      <p:font typeface="Comfortaa"/>
      <p:regular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1" Type="http://schemas.openxmlformats.org/officeDocument/2006/relationships/font" Target="fonts/font3.fntdata"/><Relationship Id="rId60" Type="http://schemas.openxmlformats.org/officeDocument/2006/relationships/font" Target="fonts/font2.fntdata"/><Relationship Id="rId6" Type="http://schemas.openxmlformats.org/officeDocument/2006/relationships/slide" Target="slides/slide2.xml"/><Relationship Id="rId59" Type="http://schemas.openxmlformats.org/officeDocument/2006/relationships/font" Target="fonts/font1.fntdata"/><Relationship Id="rId58" Type="http://schemas.openxmlformats.org/officeDocument/2006/relationships/tableStyles" Target="tableStyles.xml"/><Relationship Id="rId57" Type="http://schemas.openxmlformats.org/officeDocument/2006/relationships/viewProps" Target="viewProps.xml"/><Relationship Id="rId56" Type="http://schemas.openxmlformats.org/officeDocument/2006/relationships/presProps" Target="presProps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" name="Google Shape;5;n"/>
          <p:cNvSpPr/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2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b68a78601_1_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b68a78601_1_1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1" name="Google Shape;81;gdb68a78601_1_1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cedc81aad_0_4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cedc81aad_0_49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2" name="Google Shape;162;gdcedc81aad_0_49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cedc81aad_0_5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dcedc81aad_0_56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5" name="Google Shape;175;gdcedc81aad_0_56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dcedc81aad_0_6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dcedc81aad_0_63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45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700" b="1">
                <a:highlight>
                  <a:srgbClr val="FFFFFF"/>
                </a:highlight>
              </a:rPr>
              <a:t>Phép nhân từng phần tử Hadamard</a:t>
            </a:r>
            <a:endParaRPr sz="1700" b="1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700"/>
              </a:spcBef>
              <a:spcAft>
                <a:spcPts val="0"/>
              </a:spcAft>
              <a:buNone/>
            </a:pPr>
          </a:p>
        </p:txBody>
      </p:sp>
      <p:sp>
        <p:nvSpPr>
          <p:cNvPr id="186" name="Google Shape;186;gdcedc81aad_0_63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dce7b23840_2_2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dce7b23840_2_25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6" name="Google Shape;196;gdce7b23840_2_25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ce7b23840_2_1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ce7b23840_2_14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45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lang="en-US" sz="1700" b="1">
                <a:highlight>
                  <a:srgbClr val="FFFFFF"/>
                </a:highlight>
              </a:rPr>
              <a:t>Phép nhân từng phần tử Hadamard</a:t>
            </a:r>
            <a:endParaRPr sz="1700" b="1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700"/>
              </a:spcBef>
              <a:spcAft>
                <a:spcPts val="0"/>
              </a:spcAft>
              <a:buNone/>
            </a:pPr>
          </a:p>
        </p:txBody>
      </p:sp>
      <p:sp>
        <p:nvSpPr>
          <p:cNvPr id="208" name="Google Shape;208;gdce7b23840_2_14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ce7b23840_2_3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dce7b23840_2_36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gdce7b23840_2_36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dcedc81aad_0_7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dcedc81aad_0_7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100"/>
              <a:t>		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4400"/>
              <a:t>Linear Transformation </a:t>
            </a:r>
            <a:endParaRPr sz="4400"/>
          </a:p>
          <a:p>
            <a:pPr marL="0" lvl="0" indent="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100"/>
              <a:t>					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100"/>
              <a:t>				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100"/>
              <a:t>			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100"/>
              <a:t>		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8" name="Google Shape;228;gdcedc81aad_0_70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ce7b23840_2_4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ce7b23840_2_47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100"/>
              <a:t>		 	 	 		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100"/>
              <a:t>			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4400"/>
              <a:t>Identity and Inverse Matrices </a:t>
            </a:r>
            <a:endParaRPr sz="4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100"/>
              <a:t>					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100"/>
              <a:t>				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100"/>
              <a:t>			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100"/>
              <a:t>		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0" name="Google Shape;240;gdce7b23840_2_47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dce7b23840_2_5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dce7b23840_2_57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0" name="Google Shape;250;gdce7b23840_2_57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dce7b23840_2_7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dce7b23840_2_78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800"/>
              <a:t>Closed</a:t>
            </a:r>
            <a:r>
              <a:rPr lang="en-US" sz="2800"/>
              <a:t>-Form Solutions</a:t>
            </a:r>
            <a:endParaRPr sz="2800"/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100"/>
              <a:t>					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100"/>
              <a:t>				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100"/>
              <a:t>			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100"/>
              <a:t>		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2" name="Google Shape;262;gdce7b23840_2_78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db68a78601_1_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db68a78601_1_7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8" name="Google Shape;88;gdb68a78601_1_7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e5a4099249_0_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e5a4099249_0_7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800"/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100"/>
              <a:t>					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				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			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		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0" name="Google Shape;270;ge5a4099249_0_7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e5a4099249_1_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e5a4099249_1_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800"/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100"/>
              <a:t>					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				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			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		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0" name="Google Shape;280;ge5a4099249_1_0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e5a4099249_1_1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e5a4099249_1_11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800"/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100"/>
              <a:t>					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				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			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		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0" name="Google Shape;290;ge5a4099249_1_11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dce7b23840_2_6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dce7b23840_2_67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0" name="Google Shape;300;gdce7b23840_2_67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dce7b23840_2_10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dce7b23840_2_104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3" name="Google Shape;313;gdce7b23840_2_104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dce7b23840_2_11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dce7b23840_2_112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2" name="Google Shape;322;gdce7b23840_2_112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dce7b23840_2_12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dce7b23840_2_127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0" name="Google Shape;340;gdce7b23840_2_127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dce7b23840_2_13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dce7b23840_2_137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3" name="Google Shape;353;gdce7b23840_2_137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dce7b23840_2_14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dce7b23840_2_148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5" name="Google Shape;365;gdce7b23840_2_148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dce7b23840_2_15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dce7b23840_2_157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100"/>
              <a:t>		 	 	 		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100"/>
              <a:t>			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100"/>
              <a:t>				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100"/>
              <a:t>					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100"/>
              <a:t>						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3200"/>
              <a:t>Diagonal Ma</a:t>
            </a:r>
            <a:r>
              <a:rPr lang="en-US" sz="3200"/>
              <a:t>trix </a:t>
            </a:r>
            <a:r>
              <a:rPr lang="en-US" sz="1100"/>
              <a:t>	</a:t>
            </a:r>
            <a:endParaRPr sz="1100"/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100"/>
              <a:t>		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6" name="Google Shape;376;gdce7b23840_2_157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dcedc81aad_0_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dcedc81aad_0_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Đại số tuyến tính là gì?</a:t>
            </a:r>
            <a:endParaRPr lang="en-US"/>
          </a:p>
        </p:txBody>
      </p:sp>
      <p:sp>
        <p:nvSpPr>
          <p:cNvPr id="96" name="Google Shape;96;gdcedc81aad_0_0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dce7b23840_2_16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dce7b23840_2_167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		 	 	 		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			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				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					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						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None/>
            </a:pPr>
            <a:r>
              <a:rPr lang="en-US" sz="3200"/>
              <a:t>Diagonal Matrix </a:t>
            </a:r>
            <a:r>
              <a:rPr lang="en-US" sz="1100"/>
              <a:t>	</a:t>
            </a:r>
            <a:endParaRPr sz="1100"/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r>
              <a:rPr lang="en-US" sz="1100"/>
              <a:t>		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7" name="Google Shape;387;gdce7b23840_2_167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dd776e9e3b_0_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dd776e9e3b_0_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8" name="Google Shape;398;gdd776e9e3b_0_0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dec5ba6e12_0_8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dec5ba6e12_0_84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8" name="Google Shape;408;gdec5ba6e12_0_84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dce7b23840_2_18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dce7b23840_2_18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3" name="Google Shape;423;gdce7b23840_2_180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dd5674523d_0_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dd5674523d_0_2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4" name="Google Shape;434;gdd5674523d_0_2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dd776e9e3b_1_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dd776e9e3b_1_1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6" name="Google Shape;446;gdd776e9e3b_1_1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dd776e9e3b_1_1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dd776e9e3b_1_12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8" name="Google Shape;458;gdd776e9e3b_1_12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dd7ce0bfc4_0_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dd7ce0bfc4_0_3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0" name="Google Shape;470;gdd7ce0bfc4_0_3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dec5ba6e12_0_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dec5ba6e12_0_7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4" name="Google Shape;484;gdec5ba6e12_0_7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dec5ba6e12_0_2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dec5ba6e12_0_24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5" name="Google Shape;495;gdec5ba6e12_0_24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cedc81aad_0_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dcedc81aad_0_7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Tại sao cần làm việc với đại số tuyến tính</a:t>
            </a:r>
            <a:endParaRPr lang="en-US"/>
          </a:p>
        </p:txBody>
      </p:sp>
      <p:sp>
        <p:nvSpPr>
          <p:cNvPr id="107" name="Google Shape;107;gdcedc81aad_0_7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ec5ba6e12_0_3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ec5ba6e12_0_35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6" name="Google Shape;506;gdec5ba6e12_0_35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dd7ce0bfc4_0_3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dd7ce0bfc4_0_37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100"/>
              <a:t>		 	 	 		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100"/>
              <a:t>			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100"/>
              <a:t>				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100"/>
              <a:t>					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100"/>
              <a:t>						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4000"/>
              <a:t>Singular Value Decomposition  </a:t>
            </a:r>
            <a:endParaRPr sz="4000"/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100"/>
              <a:t>					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			</a:t>
            </a:r>
            <a:endParaRPr lang="en-US" sz="1100"/>
          </a:p>
        </p:txBody>
      </p:sp>
      <p:sp>
        <p:nvSpPr>
          <p:cNvPr id="517" name="Google Shape;517;gdd7ce0bfc4_0_37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dec5ba6e12_0_4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dec5ba6e12_0_47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8" name="Google Shape;528;gdec5ba6e12_0_47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dec5ba6e12_0_11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dec5ba6e12_0_119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7" name="Google Shape;537;gdec5ba6e12_0_119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dec5ba6e12_0_13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dec5ba6e12_0_138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b="1">
                <a:solidFill>
                  <a:srgbClr val="F92672"/>
                </a:solidFill>
                <a:highlight>
                  <a:srgbClr val="233445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import</a:t>
            </a:r>
            <a:r>
              <a:rPr lang="en-US" sz="950">
                <a:solidFill>
                  <a:srgbClr val="F8F8F2"/>
                </a:solidFill>
                <a:highlight>
                  <a:srgbClr val="233445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numpy </a:t>
            </a:r>
            <a:r>
              <a:rPr lang="en-US" sz="950" b="1">
                <a:solidFill>
                  <a:srgbClr val="66D9EF"/>
                </a:solidFill>
                <a:highlight>
                  <a:srgbClr val="233445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as</a:t>
            </a:r>
            <a:r>
              <a:rPr lang="en-US" sz="950">
                <a:solidFill>
                  <a:srgbClr val="F8F8F2"/>
                </a:solidFill>
                <a:highlight>
                  <a:srgbClr val="233445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np</a:t>
            </a:r>
            <a:endParaRPr sz="950">
              <a:solidFill>
                <a:srgbClr val="F8F8F2"/>
              </a:solidFill>
              <a:highlight>
                <a:srgbClr val="233445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b="1">
                <a:solidFill>
                  <a:srgbClr val="F92672"/>
                </a:solidFill>
                <a:highlight>
                  <a:srgbClr val="233445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from</a:t>
            </a:r>
            <a:r>
              <a:rPr lang="en-US" sz="950">
                <a:solidFill>
                  <a:srgbClr val="F8F8F2"/>
                </a:solidFill>
                <a:highlight>
                  <a:srgbClr val="233445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numpy </a:t>
            </a:r>
            <a:r>
              <a:rPr lang="en-US" sz="950" b="1">
                <a:solidFill>
                  <a:srgbClr val="F92672"/>
                </a:solidFill>
                <a:highlight>
                  <a:srgbClr val="233445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import</a:t>
            </a:r>
            <a:r>
              <a:rPr lang="en-US" sz="950">
                <a:solidFill>
                  <a:srgbClr val="F8F8F2"/>
                </a:solidFill>
                <a:highlight>
                  <a:srgbClr val="233445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linalg </a:t>
            </a:r>
            <a:r>
              <a:rPr lang="en-US" sz="950" b="1">
                <a:solidFill>
                  <a:srgbClr val="66D9EF"/>
                </a:solidFill>
                <a:highlight>
                  <a:srgbClr val="233445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as</a:t>
            </a:r>
            <a:r>
              <a:rPr lang="en-US" sz="950">
                <a:solidFill>
                  <a:srgbClr val="F8F8F2"/>
                </a:solidFill>
                <a:highlight>
                  <a:srgbClr val="233445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LA</a:t>
            </a:r>
            <a:endParaRPr sz="950">
              <a:solidFill>
                <a:srgbClr val="F8F8F2"/>
              </a:solidFill>
              <a:highlight>
                <a:srgbClr val="233445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">
              <a:solidFill>
                <a:srgbClr val="F8F8F2"/>
              </a:solidFill>
              <a:highlight>
                <a:srgbClr val="233445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F8F8F2"/>
                </a:solidFill>
                <a:highlight>
                  <a:srgbClr val="233445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m, n </a:t>
            </a:r>
            <a:r>
              <a:rPr lang="en-US" sz="950" b="1">
                <a:solidFill>
                  <a:srgbClr val="F92672"/>
                </a:solidFill>
                <a:highlight>
                  <a:srgbClr val="233445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US" sz="950">
                <a:solidFill>
                  <a:srgbClr val="F8F8F2"/>
                </a:solidFill>
                <a:highlight>
                  <a:srgbClr val="233445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US" sz="950">
                <a:solidFill>
                  <a:srgbClr val="AE81FF"/>
                </a:solidFill>
                <a:highlight>
                  <a:srgbClr val="233445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2</a:t>
            </a:r>
            <a:r>
              <a:rPr lang="en-US" sz="950">
                <a:solidFill>
                  <a:srgbClr val="F8F8F2"/>
                </a:solidFill>
                <a:highlight>
                  <a:srgbClr val="233445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US" sz="950">
                <a:solidFill>
                  <a:srgbClr val="AE81FF"/>
                </a:solidFill>
                <a:highlight>
                  <a:srgbClr val="233445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3</a:t>
            </a:r>
            <a:endParaRPr sz="950">
              <a:solidFill>
                <a:srgbClr val="F8F8F2"/>
              </a:solidFill>
              <a:highlight>
                <a:srgbClr val="233445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F8F8F2"/>
                </a:solidFill>
                <a:highlight>
                  <a:srgbClr val="233445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 </a:t>
            </a:r>
            <a:r>
              <a:rPr lang="en-US" sz="950" b="1">
                <a:solidFill>
                  <a:srgbClr val="F92672"/>
                </a:solidFill>
                <a:highlight>
                  <a:srgbClr val="233445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US" sz="950">
                <a:solidFill>
                  <a:srgbClr val="F8F8F2"/>
                </a:solidFill>
                <a:highlight>
                  <a:srgbClr val="233445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np.random.rand(m, n)</a:t>
            </a:r>
            <a:endParaRPr sz="950">
              <a:solidFill>
                <a:srgbClr val="F8F8F2"/>
              </a:solidFill>
              <a:highlight>
                <a:srgbClr val="233445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">
              <a:solidFill>
                <a:srgbClr val="F8F8F2"/>
              </a:solidFill>
              <a:highlight>
                <a:srgbClr val="233445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F8F8F2"/>
                </a:solidFill>
                <a:highlight>
                  <a:srgbClr val="233445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U, S, V </a:t>
            </a:r>
            <a:r>
              <a:rPr lang="en-US" sz="950" b="1">
                <a:solidFill>
                  <a:srgbClr val="F92672"/>
                </a:solidFill>
                <a:highlight>
                  <a:srgbClr val="233445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US" sz="950">
                <a:solidFill>
                  <a:srgbClr val="F8F8F2"/>
                </a:solidFill>
                <a:highlight>
                  <a:srgbClr val="233445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LA.svd(A)</a:t>
            </a:r>
            <a:endParaRPr sz="950">
              <a:solidFill>
                <a:srgbClr val="F8F8F2"/>
              </a:solidFill>
              <a:highlight>
                <a:srgbClr val="233445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">
              <a:solidFill>
                <a:srgbClr val="F8F8F2"/>
              </a:solidFill>
              <a:highlight>
                <a:srgbClr val="233445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i="1">
                <a:solidFill>
                  <a:srgbClr val="3776CE"/>
                </a:solidFill>
                <a:highlight>
                  <a:srgbClr val="233445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checking if U, V are orthogonal and S is a diagonal matrix with</a:t>
            </a:r>
            <a:endParaRPr sz="950" i="1">
              <a:solidFill>
                <a:srgbClr val="3776CE"/>
              </a:solidFill>
              <a:highlight>
                <a:srgbClr val="233445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i="1">
                <a:solidFill>
                  <a:srgbClr val="3776CE"/>
                </a:solidFill>
                <a:highlight>
                  <a:srgbClr val="233445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nonnegative decreasing elements</a:t>
            </a:r>
            <a:endParaRPr sz="950" i="1">
              <a:solidFill>
                <a:srgbClr val="3776CE"/>
              </a:solidFill>
              <a:highlight>
                <a:srgbClr val="233445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b="1">
                <a:solidFill>
                  <a:srgbClr val="66D9EF"/>
                </a:solidFill>
                <a:highlight>
                  <a:srgbClr val="233445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US" sz="950">
                <a:solidFill>
                  <a:srgbClr val="F8F8F2"/>
                </a:solidFill>
                <a:highlight>
                  <a:srgbClr val="233445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US" sz="950">
                <a:solidFill>
                  <a:srgbClr val="E6DB74"/>
                </a:solidFill>
                <a:highlight>
                  <a:srgbClr val="233445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'Frobenius norm of (UU^T - I) ='</a:t>
            </a:r>
            <a:r>
              <a:rPr lang="en-US" sz="950">
                <a:solidFill>
                  <a:srgbClr val="F8F8F2"/>
                </a:solidFill>
                <a:highlight>
                  <a:srgbClr val="233445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\</a:t>
            </a:r>
            <a:endParaRPr sz="950">
              <a:solidFill>
                <a:srgbClr val="F8F8F2"/>
              </a:solidFill>
              <a:highlight>
                <a:srgbClr val="233445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F8F8F2"/>
                </a:solidFill>
                <a:highlight>
                  <a:srgbClr val="233445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LA.norm(U.dot(U.T) </a:t>
            </a:r>
            <a:r>
              <a:rPr lang="en-US" sz="950" b="1">
                <a:solidFill>
                  <a:srgbClr val="F92672"/>
                </a:solidFill>
                <a:highlight>
                  <a:srgbClr val="233445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-</a:t>
            </a:r>
            <a:r>
              <a:rPr lang="en-US" sz="950">
                <a:solidFill>
                  <a:srgbClr val="F8F8F2"/>
                </a:solidFill>
                <a:highlight>
                  <a:srgbClr val="233445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np.eye(m))</a:t>
            </a:r>
            <a:endParaRPr sz="950">
              <a:solidFill>
                <a:srgbClr val="F8F8F2"/>
              </a:solidFill>
              <a:highlight>
                <a:srgbClr val="233445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b="1">
                <a:solidFill>
                  <a:srgbClr val="66D9EF"/>
                </a:solidFill>
                <a:highlight>
                  <a:srgbClr val="233445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US" sz="950">
                <a:solidFill>
                  <a:srgbClr val="F8F8F2"/>
                </a:solidFill>
                <a:highlight>
                  <a:srgbClr val="233445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US" sz="950">
                <a:solidFill>
                  <a:srgbClr val="E6DB74"/>
                </a:solidFill>
                <a:highlight>
                  <a:srgbClr val="233445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'</a:t>
            </a:r>
            <a:r>
              <a:rPr lang="en-US" sz="950">
                <a:solidFill>
                  <a:srgbClr val="AE81FF"/>
                </a:solidFill>
                <a:highlight>
                  <a:srgbClr val="233445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\n</a:t>
            </a:r>
            <a:r>
              <a:rPr lang="en-US" sz="950">
                <a:solidFill>
                  <a:srgbClr val="E6DB74"/>
                </a:solidFill>
                <a:highlight>
                  <a:srgbClr val="233445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S = '</a:t>
            </a:r>
            <a:r>
              <a:rPr lang="en-US" sz="950">
                <a:solidFill>
                  <a:srgbClr val="F8F8F2"/>
                </a:solidFill>
                <a:highlight>
                  <a:srgbClr val="233445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S, </a:t>
            </a:r>
            <a:r>
              <a:rPr lang="en-US" sz="950">
                <a:solidFill>
                  <a:srgbClr val="E6DB74"/>
                </a:solidFill>
                <a:highlight>
                  <a:srgbClr val="233445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'</a:t>
            </a:r>
            <a:r>
              <a:rPr lang="en-US" sz="950">
                <a:solidFill>
                  <a:srgbClr val="AE81FF"/>
                </a:solidFill>
                <a:highlight>
                  <a:srgbClr val="233445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\n</a:t>
            </a:r>
            <a:r>
              <a:rPr lang="en-US" sz="950">
                <a:solidFill>
                  <a:srgbClr val="E6DB74"/>
                </a:solidFill>
                <a:highlight>
                  <a:srgbClr val="233445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'</a:t>
            </a:r>
            <a:endParaRPr sz="950">
              <a:solidFill>
                <a:srgbClr val="F8F8F2"/>
              </a:solidFill>
              <a:highlight>
                <a:srgbClr val="233445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b="1">
                <a:solidFill>
                  <a:srgbClr val="66D9EF"/>
                </a:solidFill>
                <a:highlight>
                  <a:srgbClr val="233445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US" sz="950">
                <a:solidFill>
                  <a:srgbClr val="F8F8F2"/>
                </a:solidFill>
                <a:highlight>
                  <a:srgbClr val="233445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US" sz="950">
                <a:solidFill>
                  <a:srgbClr val="E6DB74"/>
                </a:solidFill>
                <a:highlight>
                  <a:srgbClr val="233445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'Frobenius norm of (VV^T - I) ='</a:t>
            </a:r>
            <a:r>
              <a:rPr lang="en-US" sz="950">
                <a:solidFill>
                  <a:srgbClr val="F8F8F2"/>
                </a:solidFill>
                <a:highlight>
                  <a:srgbClr val="233445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\</a:t>
            </a:r>
            <a:endParaRPr sz="950">
              <a:solidFill>
                <a:srgbClr val="F8F8F2"/>
              </a:solidFill>
              <a:highlight>
                <a:srgbClr val="233445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114300" marR="114300" lvl="0" indent="0" algn="just" rtl="0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950">
                <a:solidFill>
                  <a:srgbClr val="F8F8F2"/>
                </a:solidFill>
                <a:highlight>
                  <a:srgbClr val="233445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LA.norm(V.dot(V.T) </a:t>
            </a:r>
            <a:r>
              <a:rPr lang="en-US" sz="950" b="1">
                <a:solidFill>
                  <a:srgbClr val="F92672"/>
                </a:solidFill>
                <a:highlight>
                  <a:srgbClr val="233445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-</a:t>
            </a:r>
            <a:r>
              <a:rPr lang="en-US" sz="950">
                <a:solidFill>
                  <a:srgbClr val="F8F8F2"/>
                </a:solidFill>
                <a:highlight>
                  <a:srgbClr val="233445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np.eye(n))</a:t>
            </a:r>
            <a:endParaRPr sz="950">
              <a:solidFill>
                <a:srgbClr val="F8F8F2"/>
              </a:solidFill>
              <a:highlight>
                <a:srgbClr val="233445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</a:p>
        </p:txBody>
      </p:sp>
      <p:sp>
        <p:nvSpPr>
          <p:cNvPr id="558" name="Google Shape;558;gdec5ba6e12_0_138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dec5ba6e12_0_7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dec5ba6e12_0_72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100"/>
              <a:t>		 	 	 		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100"/>
              <a:t>		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100"/>
              <a:t>				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100"/>
              <a:t>					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100"/>
              <a:t>						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US" sz="2800"/>
              <a:t>Collaborative filtering (CF)</a:t>
            </a:r>
            <a:endParaRPr lang="en-US" sz="2800"/>
          </a:p>
        </p:txBody>
      </p:sp>
      <p:sp>
        <p:nvSpPr>
          <p:cNvPr id="576" name="Google Shape;576;gdec5ba6e12_0_72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dec5ba6e12_0_16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dec5ba6e12_0_162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5" name="Google Shape;585;gdec5ba6e12_0_162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dec5ba6e12_0_18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dec5ba6e12_0_182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6" name="Google Shape;596;gdec5ba6e12_0_182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dec5ba6e12_0_17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dec5ba6e12_0_173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750">
                <a:highlight>
                  <a:srgbClr val="FFFFFF"/>
                </a:highlight>
              </a:rPr>
              <a:t>Truncated SVD</a:t>
            </a:r>
            <a:endParaRPr sz="175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</a:p>
        </p:txBody>
      </p:sp>
      <p:sp>
        <p:nvSpPr>
          <p:cNvPr id="620" name="Google Shape;620;gdec5ba6e12_0_173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dec5ba6e12_0_21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dec5ba6e12_0_212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750">
                <a:highlight>
                  <a:srgbClr val="FFFFFF"/>
                </a:highlight>
              </a:rPr>
              <a:t>Truncated SVD</a:t>
            </a:r>
            <a:endParaRPr sz="175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</a:p>
        </p:txBody>
      </p:sp>
      <p:sp>
        <p:nvSpPr>
          <p:cNvPr id="631" name="Google Shape;631;gdec5ba6e12_0_212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5a4099249_0_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e5a4099249_0_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5" name="Google Shape;115;ge5a4099249_0_0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db68a78724_0_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db68a78724_0_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643" name="Google Shape;643;gdb68a78724_0_0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dcedc8192b_0_34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650" name="Google Shape;650;gdcedc8192b_0_3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dcedc81aad_0_2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dcedc81aad_0_21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300">
                <a:highlight>
                  <a:srgbClr val="FFFFFF"/>
                </a:highlight>
              </a:rPr>
              <a:t>Một vô hướng là một số bất kì thuộc tập số nào đó. Khi định nghĩa một số ta phải chỉ rõ tập số mà nó thuộc vào. Ví dụ, </a:t>
            </a:r>
            <a:endParaRPr sz="1300">
              <a:highlight>
                <a:srgbClr val="FFFFFF"/>
              </a:highlight>
            </a:endParaRPr>
          </a:p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550">
                <a:highlight>
                  <a:srgbClr val="FFFFFF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</a:t>
            </a:r>
            <a:endParaRPr sz="1550">
              <a:highlight>
                <a:srgbClr val="FF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550" i="1">
                <a:highlight>
                  <a:srgbClr val="FFFFFF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</a:t>
            </a:r>
            <a:r>
              <a:rPr lang="en-US" sz="1300">
                <a:highlight>
                  <a:srgbClr val="FFFFFF"/>
                </a:highlight>
              </a:rPr>
              <a:t> là số tự nhiên sẽ được kí hiệu: </a:t>
            </a:r>
            <a:endParaRPr sz="1300">
              <a:highlight>
                <a:srgbClr val="FFFFFF"/>
              </a:highlight>
            </a:endParaRPr>
          </a:p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550">
                <a:highlight>
                  <a:srgbClr val="FFFFFF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 \in \mathbb{N}</a:t>
            </a:r>
            <a:endParaRPr sz="1550">
              <a:highlight>
                <a:srgbClr val="FF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550" i="1">
                <a:highlight>
                  <a:srgbClr val="FFFFFF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</a:t>
            </a:r>
            <a:r>
              <a:rPr lang="en-US" sz="1550">
                <a:highlight>
                  <a:srgbClr val="FFFFFF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∈N</a:t>
            </a:r>
            <a:r>
              <a:rPr lang="en-US" sz="1300">
                <a:highlight>
                  <a:srgbClr val="FFFFFF"/>
                </a:highlight>
              </a:rPr>
              <a:t>, hoặc </a:t>
            </a:r>
            <a:endParaRPr sz="1300">
              <a:highlight>
                <a:srgbClr val="FFFFFF"/>
              </a:highlight>
            </a:endParaRPr>
          </a:p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550">
                <a:highlight>
                  <a:srgbClr val="FFFFFF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</a:t>
            </a:r>
            <a:endParaRPr sz="1550">
              <a:highlight>
                <a:srgbClr val="FF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550" i="1">
                <a:highlight>
                  <a:srgbClr val="FFFFFF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</a:t>
            </a:r>
            <a:r>
              <a:rPr lang="en-US" sz="1300">
                <a:highlight>
                  <a:srgbClr val="FFFFFF"/>
                </a:highlight>
              </a:rPr>
              <a:t> là số thực sẽ được kí hiệu: </a:t>
            </a:r>
            <a:endParaRPr sz="1300">
              <a:highlight>
                <a:srgbClr val="FFFFFF"/>
              </a:highlight>
            </a:endParaRPr>
          </a:p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550">
                <a:highlight>
                  <a:srgbClr val="FFFFFF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 \in \mathbb{R}</a:t>
            </a:r>
            <a:endParaRPr sz="1550">
              <a:highlight>
                <a:srgbClr val="FF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50" i="1">
                <a:highlight>
                  <a:srgbClr val="FFFFFF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</a:t>
            </a:r>
            <a:r>
              <a:rPr lang="en-US" sz="1550">
                <a:highlight>
                  <a:srgbClr val="FFFFFF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∈R</a:t>
            </a:r>
            <a:r>
              <a:rPr lang="en-US" sz="1300">
                <a:highlight>
                  <a:srgbClr val="FFFFFF"/>
                </a:highlight>
              </a:rPr>
              <a:t>. Một số thường có thể định nghĩa được bằng một kiểu dữ liệu nguyên thủy của các ngôn ngữ lập trình. Như số tự nhiên có thể là kiểu </a:t>
            </a:r>
            <a:r>
              <a:rPr lang="en-US" sz="1100">
                <a:highlight>
                  <a:srgbClr val="F7F8F8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int</a:t>
            </a:r>
            <a:r>
              <a:rPr lang="en-US" sz="1300">
                <a:highlight>
                  <a:srgbClr val="FFFFFF"/>
                </a:highlight>
              </a:rPr>
              <a:t>, số thực có thể là kiểu </a:t>
            </a:r>
            <a:r>
              <a:rPr lang="en-US" sz="1100">
                <a:highlight>
                  <a:srgbClr val="F7F8F8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float</a:t>
            </a:r>
            <a:r>
              <a:rPr lang="en-US" sz="1300">
                <a:highlight>
                  <a:srgbClr val="FFFFFF"/>
                </a:highlight>
              </a:rPr>
              <a:t> trong Python.</a:t>
            </a:r>
            <a:endParaRPr lang="en-US" sz="1300">
              <a:highlight>
                <a:srgbClr val="FFFFFF"/>
              </a:highlight>
            </a:endParaRPr>
          </a:p>
        </p:txBody>
      </p:sp>
      <p:sp>
        <p:nvSpPr>
          <p:cNvPr id="122" name="Google Shape;122;gdcedc81aad_0_21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dcedc81aad_0_2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dcedc81aad_0_28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2" name="Google Shape;132;gdcedc81aad_0_28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cedc81aad_0_3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dcedc81aad_0_35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highlight>
                  <a:srgbClr val="FFFFFF"/>
                </a:highlight>
              </a:rPr>
              <a:t>Ma trận là một mảng 2 chiều của các vô hướng tương tự như mảng 2 chiều trong các ngôn ngữ lập trình</a:t>
            </a:r>
            <a:endParaRPr lang="en-US" sz="1300">
              <a:highlight>
                <a:srgbClr val="FFFFFF"/>
              </a:highlight>
            </a:endParaRPr>
          </a:p>
        </p:txBody>
      </p:sp>
      <p:sp>
        <p:nvSpPr>
          <p:cNvPr id="142" name="Google Shape;142;gdcedc81aad_0_35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dcedc81aad_0_4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dcedc81aad_0_42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2" name="Google Shape;152;gdcedc81aad_0_42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type="body" idx="1"/>
          </p:nvPr>
        </p:nvSpPr>
        <p:spPr>
          <a:xfrm>
            <a:off x="493775" y="2976375"/>
            <a:ext cx="4229700" cy="2072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4325" rIns="68675" bIns="34325" anchor="t" anchorCtr="0">
            <a:noAutofit/>
          </a:bodyPr>
          <a:lstStyle>
            <a:lvl1pPr marL="457200" lvl="0" indent="-2286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900"/>
              <a:buNone/>
              <a:defRPr sz="1500" b="0" i="0">
                <a:solidFill>
                  <a:schemeClr val="lt2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defRPr>
            </a:lvl1pPr>
            <a:lvl2pPr marL="914400" lvl="1" indent="-2921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Char char="-"/>
              <a:defRPr sz="800">
                <a:solidFill>
                  <a:schemeClr val="lt2"/>
                </a:solidFill>
              </a:defRPr>
            </a:lvl2pPr>
            <a:lvl3pPr marL="1371600" lvl="2" indent="-2921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Char char="-"/>
              <a:defRPr sz="800">
                <a:solidFill>
                  <a:schemeClr val="lt2"/>
                </a:solidFill>
              </a:defRPr>
            </a:lvl3pPr>
            <a:lvl4pPr marL="1828800" lvl="3" indent="-2921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Char char="-"/>
              <a:defRPr sz="800">
                <a:solidFill>
                  <a:schemeClr val="lt2"/>
                </a:solidFill>
              </a:defRPr>
            </a:lvl4pPr>
            <a:lvl5pPr marL="2286000" lvl="4" indent="-2921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Char char="-"/>
              <a:defRPr sz="800">
                <a:solidFill>
                  <a:schemeClr val="lt2"/>
                </a:solidFill>
              </a:defRPr>
            </a:lvl5pPr>
            <a:lvl6pPr marL="2743200" lvl="5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800"/>
              <a:buChar char="•"/>
              <a:defRPr sz="800">
                <a:solidFill>
                  <a:schemeClr val="lt2"/>
                </a:solidFill>
              </a:defRPr>
            </a:lvl6pPr>
            <a:lvl7pPr marL="3200400" lvl="6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800"/>
              <a:buChar char="•"/>
              <a:defRPr sz="800">
                <a:solidFill>
                  <a:schemeClr val="lt2"/>
                </a:solidFill>
              </a:defRPr>
            </a:lvl7pPr>
            <a:lvl8pPr marL="3657600" lvl="7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800"/>
              <a:buChar char="•"/>
              <a:defRPr sz="800">
                <a:solidFill>
                  <a:schemeClr val="lt2"/>
                </a:solidFill>
              </a:defRPr>
            </a:lvl8pPr>
            <a:lvl9pPr marL="4114800" lvl="8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800"/>
              <a:buChar char="•"/>
              <a:defRPr sz="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type="ctrTitle"/>
          </p:nvPr>
        </p:nvSpPr>
        <p:spPr>
          <a:xfrm>
            <a:off x="348700" y="929344"/>
            <a:ext cx="4053000" cy="17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325" rIns="68675" bIns="343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 panose="020B0604020202020204"/>
              <a:buNone/>
              <a:defRPr b="1" i="0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20" name="Google Shape;20;p2"/>
          <p:cNvCxnSpPr/>
          <p:nvPr/>
        </p:nvCxnSpPr>
        <p:spPr>
          <a:xfrm>
            <a:off x="276359" y="1662545"/>
            <a:ext cx="0" cy="25518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pic>
        <p:nvPicPr>
          <p:cNvPr id="21" name="Google Shape;21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7569" y="97129"/>
            <a:ext cx="2198095" cy="468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2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9" name="Google Shape;5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2" name="Google Shape;62;p1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5" name="Google Shape;65;p1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6" name="Google Shape;66;p14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7" name="Google Shape;67;p14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71" name="Google Shape;71;p1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4" name="Google Shape;74;p16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">
  <p:cSld name="Divider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ctrTitle"/>
          </p:nvPr>
        </p:nvSpPr>
        <p:spPr>
          <a:xfrm>
            <a:off x="493776" y="1117997"/>
            <a:ext cx="49788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325" rIns="68675" bIns="34325" anchor="b" anchorCtr="0">
            <a:noAutofit/>
          </a:bodyPr>
          <a:lstStyle>
            <a:lvl1pPr lvl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 panose="020B0604020202020204"/>
              <a:buNone/>
              <a:defRPr sz="2700" b="1" i="0" cap="none">
                <a:solidFill>
                  <a:schemeClr val="lt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type="subTitle" idx="1"/>
          </p:nvPr>
        </p:nvSpPr>
        <p:spPr>
          <a:xfrm>
            <a:off x="493776" y="2977753"/>
            <a:ext cx="49788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325" rIns="68675" bIns="34325" anchor="t" anchorCtr="0">
            <a:noAutofit/>
          </a:bodyPr>
          <a:lstStyle>
            <a:lvl1pPr lvl="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2500"/>
              <a:buNone/>
              <a:defRPr sz="2100" b="0">
                <a:solidFill>
                  <a:schemeClr val="lt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defRPr>
            </a:lvl1pPr>
            <a:lvl2pPr lvl="1" algn="ctr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500"/>
            </a:lvl2pPr>
            <a:lvl3pPr lvl="2" algn="ctr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400"/>
            </a:lvl3pPr>
            <a:lvl4pPr lvl="3" algn="ctr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200"/>
            </a:lvl4pPr>
            <a:lvl5pPr lvl="4" algn="ctr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369850" y="719063"/>
            <a:ext cx="84444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75" tIns="34325" rIns="68675" bIns="3432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type="body" idx="1"/>
          </p:nvPr>
        </p:nvSpPr>
        <p:spPr>
          <a:xfrm>
            <a:off x="425200" y="1366069"/>
            <a:ext cx="8389200" cy="36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75" tIns="34325" rIns="68675" bIns="34325" anchor="t" anchorCtr="0">
            <a:noAutofit/>
          </a:bodyPr>
          <a:lstStyle>
            <a:lvl1pPr marL="457200" lvl="0" indent="-3302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omfortaa"/>
              <a:buChar char="•"/>
              <a:defRPr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3302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omfortaa"/>
              <a:buChar char="-"/>
              <a:defRPr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3302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omfortaa"/>
              <a:buChar char="-"/>
              <a:defRPr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3302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omfortaa"/>
              <a:buChar char="-"/>
              <a:defRPr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3302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omfortaa"/>
              <a:buChar char="-"/>
              <a:defRPr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fortaa"/>
              <a:buChar char="•"/>
              <a:defRPr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fortaa"/>
              <a:buChar char="•"/>
              <a:defRPr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fortaa"/>
              <a:buChar char="•"/>
              <a:defRPr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fortaa"/>
              <a:buChar char="•"/>
              <a:defRPr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itle and Double Content">
  <p:cSld name="TWO_OBJECT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351200" y="807713"/>
            <a:ext cx="84300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75" tIns="34325" rIns="68675" bIns="3432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type="body" idx="1"/>
          </p:nvPr>
        </p:nvSpPr>
        <p:spPr>
          <a:xfrm>
            <a:off x="425200" y="1315594"/>
            <a:ext cx="3922800" cy="3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75" tIns="34325" rIns="68675" bIns="34325" anchor="t" anchorCtr="0">
            <a:noAutofit/>
          </a:bodyPr>
          <a:lstStyle>
            <a:lvl1pPr marL="457200" lvl="0" indent="-3302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600"/>
              <a:buChar char="•"/>
              <a:defRPr>
                <a:solidFill>
                  <a:srgbClr val="333333"/>
                </a:solidFill>
              </a:defRPr>
            </a:lvl1pPr>
            <a:lvl2pPr marL="914400" lvl="1" indent="-3302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600"/>
              <a:buChar char="-"/>
              <a:defRPr>
                <a:solidFill>
                  <a:srgbClr val="333333"/>
                </a:solidFill>
              </a:defRPr>
            </a:lvl2pPr>
            <a:lvl3pPr marL="1371600" lvl="2" indent="-3302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600"/>
              <a:buChar char="-"/>
              <a:defRPr>
                <a:solidFill>
                  <a:srgbClr val="333333"/>
                </a:solidFill>
              </a:defRPr>
            </a:lvl3pPr>
            <a:lvl4pPr marL="1828800" lvl="3" indent="-3302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600"/>
              <a:buChar char="-"/>
              <a:defRPr>
                <a:solidFill>
                  <a:srgbClr val="333333"/>
                </a:solidFill>
              </a:defRPr>
            </a:lvl4pPr>
            <a:lvl5pPr marL="2286000" lvl="4" indent="-3302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600"/>
              <a:buChar char="-"/>
              <a:defRPr>
                <a:solidFill>
                  <a:srgbClr val="333333"/>
                </a:solidFill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1400"/>
              <a:buChar char="•"/>
              <a:defRPr>
                <a:solidFill>
                  <a:srgbClr val="333333"/>
                </a:solidFill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1400"/>
              <a:buChar char="•"/>
              <a:defRPr>
                <a:solidFill>
                  <a:srgbClr val="333333"/>
                </a:solidFill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1400"/>
              <a:buChar char="•"/>
              <a:defRPr>
                <a:solidFill>
                  <a:srgbClr val="333333"/>
                </a:solidFill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1400"/>
              <a:buChar char="•"/>
              <a:defRPr>
                <a:solidFill>
                  <a:srgbClr val="333333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type="body" idx="2"/>
          </p:nvPr>
        </p:nvSpPr>
        <p:spPr>
          <a:xfrm>
            <a:off x="4389125" y="1283888"/>
            <a:ext cx="44556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75" tIns="34325" rIns="68675" bIns="34325" anchor="t" anchorCtr="0">
            <a:noAutofit/>
          </a:bodyPr>
          <a:lstStyle>
            <a:lvl1pPr marL="457200" lvl="0" indent="-3302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600"/>
              <a:buChar char="•"/>
              <a:defRPr>
                <a:solidFill>
                  <a:srgbClr val="333333"/>
                </a:solidFill>
              </a:defRPr>
            </a:lvl1pPr>
            <a:lvl2pPr marL="914400" lvl="1" indent="-3302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600"/>
              <a:buChar char="-"/>
              <a:defRPr>
                <a:solidFill>
                  <a:srgbClr val="333333"/>
                </a:solidFill>
              </a:defRPr>
            </a:lvl2pPr>
            <a:lvl3pPr marL="1371600" lvl="2" indent="-3302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600"/>
              <a:buChar char="-"/>
              <a:defRPr>
                <a:solidFill>
                  <a:srgbClr val="333333"/>
                </a:solidFill>
              </a:defRPr>
            </a:lvl3pPr>
            <a:lvl4pPr marL="1828800" lvl="3" indent="-3302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600"/>
              <a:buChar char="-"/>
              <a:defRPr>
                <a:solidFill>
                  <a:srgbClr val="333333"/>
                </a:solidFill>
              </a:defRPr>
            </a:lvl4pPr>
            <a:lvl5pPr marL="2286000" lvl="4" indent="-3302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600"/>
              <a:buChar char="-"/>
              <a:defRPr>
                <a:solidFill>
                  <a:srgbClr val="333333"/>
                </a:solidFill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1400"/>
              <a:buChar char="•"/>
              <a:defRPr>
                <a:solidFill>
                  <a:srgbClr val="333333"/>
                </a:solidFill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1400"/>
              <a:buChar char="•"/>
              <a:defRPr>
                <a:solidFill>
                  <a:srgbClr val="333333"/>
                </a:solidFill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1400"/>
              <a:buChar char="•"/>
              <a:defRPr>
                <a:solidFill>
                  <a:srgbClr val="333333"/>
                </a:solidFill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1400"/>
              <a:buChar char="•"/>
              <a:defRPr>
                <a:solidFill>
                  <a:srgbClr val="333333"/>
                </a:solidFill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type="ftr" idx="11"/>
          </p:nvPr>
        </p:nvSpPr>
        <p:spPr>
          <a:xfrm>
            <a:off x="5294075" y="4819088"/>
            <a:ext cx="3663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75" tIns="34325" rIns="68675" bIns="343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9" name="Google Shape;39;p7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0" name="Google Shape;40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" name="Google Shape;50;p10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" name="Google Shape;51;p10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2" name="Google Shape;52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image" Target="../media/image5.png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4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>
            <a:fillRect/>
          </a:stretch>
        </a:blip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51196" y="807706"/>
            <a:ext cx="78867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75" tIns="34325" rIns="68675" bIns="3432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Georgia" panose="02040502050405020303"/>
              <a:buNone/>
              <a:defRPr sz="2600" b="0" i="0" u="none" strike="noStrike" cap="none">
                <a:solidFill>
                  <a:schemeClr val="dk2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type="body" idx="1"/>
          </p:nvPr>
        </p:nvSpPr>
        <p:spPr>
          <a:xfrm>
            <a:off x="425200" y="1384050"/>
            <a:ext cx="8387700" cy="3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75" tIns="34325" rIns="68675" bIns="34325" anchor="t" anchorCtr="0">
            <a:noAutofit/>
          </a:bodyPr>
          <a:lstStyle>
            <a:lvl1pPr marL="457200" marR="0" lvl="0" indent="-3302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omfortaa Regular"/>
              <a:buChar char="•"/>
              <a:defRPr sz="1400" i="0" u="none" strike="noStrike" cap="none">
                <a:latin typeface="Comfortaa Regular"/>
                <a:ea typeface="Comfortaa Regular"/>
                <a:cs typeface="Comfortaa Regular"/>
                <a:sym typeface="Comfortaa Regular"/>
              </a:defRPr>
            </a:lvl1pPr>
            <a:lvl2pPr marL="914400" marR="0" lvl="1" indent="-3302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omfortaa Regular"/>
              <a:buChar char="-"/>
              <a:defRPr sz="1400" i="0" u="none" strike="noStrike" cap="none">
                <a:latin typeface="Comfortaa Regular"/>
                <a:ea typeface="Comfortaa Regular"/>
                <a:cs typeface="Comfortaa Regular"/>
                <a:sym typeface="Comfortaa Regular"/>
              </a:defRPr>
            </a:lvl2pPr>
            <a:lvl3pPr marL="1371600" marR="0" lvl="2" indent="-3302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omfortaa Regular"/>
              <a:buChar char="-"/>
              <a:defRPr sz="1400" i="0" u="none" strike="noStrike" cap="none">
                <a:latin typeface="Comfortaa Regular"/>
                <a:ea typeface="Comfortaa Regular"/>
                <a:cs typeface="Comfortaa Regular"/>
                <a:sym typeface="Comfortaa Regular"/>
              </a:defRPr>
            </a:lvl3pPr>
            <a:lvl4pPr marL="1828800" marR="0" lvl="3" indent="-3302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omfortaa Regular"/>
              <a:buChar char="-"/>
              <a:defRPr sz="1400" i="0" u="none" strike="noStrike" cap="none">
                <a:latin typeface="Comfortaa Regular"/>
                <a:ea typeface="Comfortaa Regular"/>
                <a:cs typeface="Comfortaa Regular"/>
                <a:sym typeface="Comfortaa Regular"/>
              </a:defRPr>
            </a:lvl4pPr>
            <a:lvl5pPr marL="2286000" marR="0" lvl="4" indent="-3302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omfortaa Regular"/>
              <a:buChar char="-"/>
              <a:defRPr sz="1400" i="0" u="none" strike="noStrike" cap="none">
                <a:latin typeface="Comfortaa Regular"/>
                <a:ea typeface="Comfortaa Regular"/>
                <a:cs typeface="Comfortaa Regular"/>
                <a:sym typeface="Comfortaa Regular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fortaa Regular"/>
              <a:buChar char="•"/>
              <a:defRPr sz="1400" i="0" u="none" strike="noStrike" cap="none">
                <a:latin typeface="Comfortaa Regular"/>
                <a:ea typeface="Comfortaa Regular"/>
                <a:cs typeface="Comfortaa Regular"/>
                <a:sym typeface="Comfortaa Regular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fortaa Regular"/>
              <a:buChar char="•"/>
              <a:defRPr sz="1400" i="0" u="none" strike="noStrike" cap="none">
                <a:latin typeface="Comfortaa Regular"/>
                <a:ea typeface="Comfortaa Regular"/>
                <a:cs typeface="Comfortaa Regular"/>
                <a:sym typeface="Comfortaa Regular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fortaa Regular"/>
              <a:buChar char="•"/>
              <a:defRPr sz="1400" i="0" u="none" strike="noStrike" cap="none">
                <a:latin typeface="Comfortaa Regular"/>
                <a:ea typeface="Comfortaa Regular"/>
                <a:cs typeface="Comfortaa Regular"/>
                <a:sym typeface="Comfortaa Regular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fortaa Regular"/>
              <a:buChar char="•"/>
              <a:defRPr sz="1400" i="0" u="none" strike="noStrike" cap="none">
                <a:latin typeface="Comfortaa Regular"/>
                <a:ea typeface="Comfortaa Regular"/>
                <a:cs typeface="Comfortaa Regular"/>
                <a:sym typeface="Comfortaa Regular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type="ftr" idx="11"/>
          </p:nvPr>
        </p:nvSpPr>
        <p:spPr>
          <a:xfrm>
            <a:off x="5294075" y="4739831"/>
            <a:ext cx="3663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75" tIns="34325" rIns="68675" bIns="3432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" name="Google Shape;13;p1"/>
          <p:cNvSpPr txBox="1"/>
          <p:nvPr/>
        </p:nvSpPr>
        <p:spPr>
          <a:xfrm>
            <a:off x="5542161" y="162766"/>
            <a:ext cx="27693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75" tIns="34325" rIns="68675" bIns="343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9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Khoa Công Nghệ Thông Tin</a:t>
            </a:r>
            <a:endParaRPr sz="11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US" sz="9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TS. Nguyễn Văn Hiệu</a:t>
            </a:r>
            <a:endParaRPr sz="9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1"/>
          <p:cNvSpPr/>
          <p:nvPr/>
        </p:nvSpPr>
        <p:spPr>
          <a:xfrm>
            <a:off x="8311897" y="101228"/>
            <a:ext cx="645300" cy="447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675" tIns="34325" rIns="68675" bIns="34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 panose="020B0604020202020204"/>
              <a:buNone/>
            </a:pPr>
            <a:r>
              <a:rPr lang="en-US" sz="7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LOGO KHOA</a:t>
            </a:r>
            <a:endParaRPr sz="11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-102631" y="-24922"/>
            <a:ext cx="1824040" cy="388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1" descr="A close up of a sign&#10;&#10;Description automatically generated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8311555" y="105398"/>
            <a:ext cx="702733" cy="46672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34.png"/><Relationship Id="rId1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6.png"/><Relationship Id="rId1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png"/><Relationship Id="rId8" Type="http://schemas.openxmlformats.org/officeDocument/2006/relationships/image" Target="../media/image59.png"/><Relationship Id="rId7" Type="http://schemas.openxmlformats.org/officeDocument/2006/relationships/image" Target="../media/image58.png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2" Type="http://schemas.openxmlformats.org/officeDocument/2006/relationships/notesSlide" Target="../notesSlides/notesSlide25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61.png"/><Relationship Id="rId1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8.png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2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2.png"/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6.png"/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0.png"/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7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3" Type="http://schemas.openxmlformats.org/officeDocument/2006/relationships/image" Target="../media/image97.png"/><Relationship Id="rId2" Type="http://schemas.openxmlformats.org/officeDocument/2006/relationships/image" Target="../media/image99.png"/><Relationship Id="rId1" Type="http://schemas.openxmlformats.org/officeDocument/2006/relationships/image" Target="../media/image101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image" Target="../media/image10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image" Target="../media/image106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0.png"/><Relationship Id="rId2" Type="http://schemas.openxmlformats.org/officeDocument/2006/relationships/image" Target="../media/image112.png"/><Relationship Id="rId1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3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image" Target="../media/image114.png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7.png"/><Relationship Id="rId8" Type="http://schemas.openxmlformats.org/officeDocument/2006/relationships/image" Target="../media/image126.png"/><Relationship Id="rId7" Type="http://schemas.openxmlformats.org/officeDocument/2006/relationships/image" Target="../media/image125.png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Relationship Id="rId3" Type="http://schemas.openxmlformats.org/officeDocument/2006/relationships/image" Target="../media/image121.png"/><Relationship Id="rId2" Type="http://schemas.openxmlformats.org/officeDocument/2006/relationships/image" Target="../media/image113.png"/><Relationship Id="rId11" Type="http://schemas.openxmlformats.org/officeDocument/2006/relationships/notesSlide" Target="../notesSlides/notesSlide44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8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image" Target="../media/image129.png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33.png"/><Relationship Id="rId7" Type="http://schemas.openxmlformats.org/officeDocument/2006/relationships/image" Target="../media/image132.png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0" Type="http://schemas.openxmlformats.org/officeDocument/2006/relationships/notesSlide" Target="../notesSlides/notesSlide47.xml"/><Relationship Id="rId1" Type="http://schemas.openxmlformats.org/officeDocument/2006/relationships/image" Target="../media/image114.pn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image" Target="../media/image130.png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9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8.png"/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image" Target="../media/image13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Đại số tuyến tính cho học máy</a:t>
            </a:r>
            <a:endParaRPr lang="en-US"/>
          </a:p>
        </p:txBody>
      </p:sp>
      <p:sp>
        <p:nvSpPr>
          <p:cNvPr id="84" name="Google Shape;84;p18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Nguyễn Văn Hiệu</a:t>
            </a:r>
            <a:endParaRPr lang="en-US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Công nghệ Thông tin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 trận chuyển vị(T</a:t>
            </a:r>
            <a:r>
              <a:rPr lang="en-US"/>
              <a:t>ranspose</a:t>
            </a:r>
            <a:r>
              <a:rPr lang="en-US"/>
              <a:t> of a matrix)</a:t>
            </a:r>
            <a:endParaRPr lang="en-US"/>
          </a:p>
        </p:txBody>
      </p:sp>
      <p:sp>
        <p:nvSpPr>
          <p:cNvPr id="165" name="Google Shape;165;p27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Chuyển vị là phép toán quan trọng trên ma trận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Ma trận chuyển vị của A, ký hiệu        : 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Trường hợp riêng của ma trận: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6" name="Google Shape;166;p2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167" name="Google Shape;167;p27" descr="{&quot;backgroundColor&quot;:&quot;#FFFFFF&quot;,&quot;code&quot;:&quot;$A^{T}$&quot;,&quot;font&quot;:{&quot;color&quot;:&quot;#595959&quot;,&quot;family&quot;:&quot;Arial&quot;,&quot;size&quot;:18},&quot;aid&quot;:null,&quot;backgroundColorModified&quot;:false,&quot;id&quot;:&quot;9&quot;,&quot;type&quot;:&quot;$&quot;,&quot;ts&quot;:1622112552337,&quot;cs&quot;:&quot;0oSsjqqt8vdvxVibaN2Z6g==&quot;,&quot;size&quot;:{&quot;width&quot;:34.666666666666664,&quot;height&quot;:24}}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261400" y="1895900"/>
            <a:ext cx="3302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7" descr="{&quot;backgroundColor&quot;:&quot;#FFFFFF&quot;,&quot;aid&quot;:null,&quot;id&quot;:&quot;10&quot;,&quot;type&quot;:&quot;$&quot;,&quot;code&quot;:&quot;$\\left(A_{ij}^{T}\\right)=\\left(A_{ji}\\right)$&quot;,&quot;font&quot;:{&quot;size&quot;:18,&quot;family&quot;:&quot;Arial&quot;,&quot;color&quot;:&quot;#595959&quot;},&quot;backgroundColorModified&quot;:false,&quot;ts&quot;:1622112858487,&quot;cs&quot;:&quot;/NsmeshqJb993ed0qrIumA==&quot;,&quot;size&quot;:{&quot;width&quot;:160.33333333333334,&quot;height&quot;:51}}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025938" y="1760925"/>
            <a:ext cx="152717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 descr="{&quot;backgroundColorModified&quot;:false,&quot;id&quot;:&quot;6&quot;,&quot;type&quot;:&quot;$&quot;,&quot;font&quot;:{&quot;size&quot;:14,&quot;family&quot;:&quot;Arial&quot;,&quot;color&quot;:&quot;#595959&quot;},&quot;code&quot;:&quot;$\\text{A=}\\,\\begin{bmatrix}\n{a_{11}}&amp;{a_{12}}&amp;{...}&amp;{a_{1n}}\\\\\n{a_{21}}&amp;{a_{22}}&amp;{...}&amp;{a_{2n}}\\\\\n{...}&amp;{...}&amp;{...}&amp;{...}\\\\\n{a_{m1}}&amp;{a_{m2}}&amp;{...}&amp;{a_{mn}}\\\\\n\\end{bmatrix}\\implies A^{T}\\text{=}\\begin{bmatrix}\n{a_{11}}&amp;{a_{21}}&amp;{...}&amp;{a_{m1}}\\\\\n{a_{12}}&amp;{a_{22}}&amp;{...}&amp;{a_{m2}}\\\\\n{...}&amp;{...}&amp;{...}&amp;{...}\\\\\n{a_{1n}}&amp;{a_{2n}}&amp;{...}&amp;{a_{mn}}\\\\\n\\end{bmatrix}$&quot;,&quot;aid&quot;:null,&quot;backgroundColor&quot;:&quot;#FFFFFF&quot;,&quot;ts&quot;:1622113180224,&quot;cs&quot;:&quot;YcppVrG8zLxlY1HnHRa/iQ==&quot;,&quot;size&quot;:{&quot;width&quot;:574.5000000000001,&quot;height&quot;:114}}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513619" y="2386980"/>
            <a:ext cx="5472112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7" descr="{&quot;backgroundColor&quot;:&quot;#FFFFFF&quot;,&quot;type&quot;:&quot;$&quot;,&quot;aid&quot;:null,&quot;font&quot;:{&quot;family&quot;:&quot;Arial&quot;,&quot;color&quot;:&quot;#595959&quot;,&quot;size&quot;:18},&quot;id&quot;:&quot;11&quot;,&quot;backgroundColorModified&quot;:false,&quot;code&quot;:&quot;$x=\\left[x_{1},x_{2},...x_{n}\\right]^{T}$&quot;,&quot;ts&quot;:1622113274112,&quot;cs&quot;:&quot;kJppxduAVQTfZpDAcDl1uw==&quot;,&quot;size&quot;:{&quot;width&quot;:229.59999999999994,&quot;height&quot;:33.600000000000016}}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794175" y="4248825"/>
            <a:ext cx="2186940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7" descr="{&quot;font&quot;:{&quot;color&quot;:&quot;#595959&quot;,&quot;family&quot;:&quot;Arial&quot;,&quot;size&quot;:18},&quot;backgroundColorModified&quot;:false,&quot;aid&quot;:null,&quot;type&quot;:&quot;$&quot;,&quot;backgroundColor&quot;:&quot;#FFFFFF&quot;,&quot;code&quot;:&quot;$a=a^{T}$&quot;,&quot;id&quot;:&quot;11&quot;,&quot;ts&quot;:1622113568677,&quot;cs&quot;:&quot;vf9RJm6nXOCtfyNu0icsxg==&quot;,&quot;size&quot;:{&quot;width&quot;:80.83333333333333,&quot;height&quot;:24.333333333333332}}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5404572" y="4337100"/>
            <a:ext cx="769938" cy="23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Cộng ma trận</a:t>
            </a:r>
            <a:endParaRPr lang="en-US"/>
          </a:p>
        </p:txBody>
      </p:sp>
      <p:sp>
        <p:nvSpPr>
          <p:cNvPr id="178" name="Google Shape;178;p28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Cộng ma trận cùng kích thước </a:t>
            </a:r>
            <a:endParaRPr lang="en-US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Nếu ma trận A và B có cùng kích thước mxn: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Cộng hoặc nhân ma trận với một số ( một vô hướng)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Các ký hiệu trên thường ít sử dụng trong học máy:</a:t>
            </a:r>
            <a:endParaRPr lang="en-US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b="1"/>
              <a:t>Cộng ma trận với vectơ</a:t>
            </a:r>
            <a:endParaRPr b="1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9" name="Google Shape;179;p2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180" name="Google Shape;180;p28" descr="{&quot;aid&quot;:null,&quot;code&quot;:&quot;$C=A+B\\implies C_{ij}=A_{ij}+B_{ij}$&quot;,&quot;backgroundColorModified&quot;:false,&quot;backgroundColor&quot;:&quot;#FFFFFF&quot;,&quot;id&quot;:&quot;12&quot;,&quot;type&quot;:&quot;$&quot;,&quot;font&quot;:{&quot;color&quot;:&quot;#595959&quot;,&quot;size&quot;:18,&quot;family&quot;:&quot;Arial&quot;},&quot;ts&quot;:1622113878933,&quot;cs&quot;:&quot;xblY0TchcUkur3lOckraUg==&quot;,&quot;size&quot;:{&quot;width&quot;:394,&quot;height&quot;:29}}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000250" y="1987825"/>
            <a:ext cx="375285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 descr="{&quot;font&quot;:{&quot;color&quot;:&quot;#595959&quot;,&quot;size&quot;:18,&quot;family&quot;:&quot;Arial&quot;},&quot;backgroundColorModified&quot;:false,&quot;backgroundColor&quot;:&quot;#FFFFFF&quot;,&quot;id&quot;:&quot;12&quot;,&quot;type&quot;:&quot;$&quot;,&quot;code&quot;:&quot;$D=aA+c\\implies D_{ij}=aA_{ij}+c$&quot;,&quot;aid&quot;:null,&quot;ts&quot;:1622114147653,&quot;cs&quot;:&quot;qVVcEEHxUIFaqzNjoprB2w==&quot;,&quot;size&quot;:{&quot;width&quot;:396,&quot;height&quot;:29}}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990725" y="2911222"/>
            <a:ext cx="377190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 descr="{&quot;backgroundColorModified&quot;:false,&quot;id&quot;:&quot;12&quot;,&quot;aid&quot;:null,&quot;font&quot;:{&quot;size&quot;:18,&quot;family&quot;:&quot;Arial&quot;,&quot;color&quot;:&quot;#595959&quot;},&quot;backgroundColor&quot;:&quot;#FFFFFF&quot;,&quot;code&quot;:&quot;$C=A+b\\implies C_{ji}=A_{ji}+b_{j}$&quot;,&quot;type&quot;:&quot;$&quot;,&quot;ts&quot;:1622114466473,&quot;cs&quot;:&quot;GYlVrDKxrXmpvBOaA6t6ew==&quot;,&quot;size&quot;:{&quot;width&quot;:369.3333333333333,&quot;height&quot;:29}}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813050" y="4082372"/>
            <a:ext cx="3517900" cy="27622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Nhân ma trận</a:t>
            </a:r>
            <a:endParaRPr lang="en-US"/>
          </a:p>
        </p:txBody>
      </p:sp>
      <p:sp>
        <p:nvSpPr>
          <p:cNvPr id="189" name="Google Shape;189;p29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Phép nhân ma trận là phép toán lấy tổng của tích các phần tử của hàng với cột tương ứng.</a:t>
            </a:r>
            <a:endParaRPr lang="en-US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Phép nhân ma trận khả thi khi và chỉ khi số cột của ma trận bên trái bằng số hàng của ma trận bên phải.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Lưu ý phép nhân ma </a:t>
            </a:r>
            <a:r>
              <a:rPr lang="en-US"/>
              <a:t>trận</a:t>
            </a:r>
            <a:r>
              <a:rPr lang="en-US"/>
              <a:t> trên không phải là phép nhân từng </a:t>
            </a:r>
            <a:r>
              <a:rPr lang="en-US"/>
              <a:t>phần</a:t>
            </a:r>
            <a:r>
              <a:rPr lang="en-US"/>
              <a:t> tử của hai ma trận:</a:t>
            </a:r>
            <a:endParaRPr lang="en-US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b="1"/>
              <a:t>Phép nhân từng phần tử Hadamard:  </a:t>
            </a:r>
            <a:endParaRPr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0" name="Google Shape;190;p2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191" name="Google Shape;191;p29" descr="{&quot;code&quot;:&quot;$C_{m\\times n}\\,=\\,A_{m\\times k}.B\\,_{k\\times n}\\implies C_{ij}=\\sum_{t=1}^{k}A_{it}B_{tj}$&quot;,&quot;font&quot;:{&quot;color&quot;:&quot;#595959&quot;,&quot;size&quot;:18,&quot;family&quot;:&quot;Arial&quot;},&quot;id&quot;:&quot;13&quot;,&quot;backgroundColorModified&quot;:false,&quot;backgroundColor&quot;:&quot;#FFFFFF&quot;,&quot;type&quot;:&quot;$&quot;,&quot;aid&quot;:null,&quot;ts&quot;:1622116882114,&quot;cs&quot;:&quot;c+jKtAbGU6HbKtW8Zh8piA==&quot;,&quot;size&quot;:{&quot;width&quot;:549,&quot;height&quot;:36}}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466025" y="2758100"/>
            <a:ext cx="522922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 descr="{&quot;backgroundColor&quot;:&quot;#FFFFFF&quot;,&quot;aid&quot;:null,&quot;backgroundColorModified&quot;:false,&quot;type&quot;:&quot;$&quot;,&quot;font&quot;:{&quot;family&quot;:&quot;Arial&quot;,&quot;size&quot;:14,&quot;color&quot;:&quot;#595959&quot;},&quot;code&quot;:&quot;$A\\circ B$&quot;,&quot;id&quot;:&quot;14&quot;,&quot;ts&quot;:1622117399170,&quot;cs&quot;:&quot;iGSeA7Gz5VYPD4k6DXOAtA==&quot;,&quot;size&quot;:{&quot;width&quot;:53.333333333333336,&quot;height&quot;:15.666666666666666}}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472600" y="4099875"/>
            <a:ext cx="508000" cy="14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Nhân ma trận</a:t>
            </a:r>
            <a:endParaRPr lang="en-US"/>
          </a:p>
        </p:txBody>
      </p:sp>
      <p:sp>
        <p:nvSpPr>
          <p:cNvPr id="199" name="Google Shape;199;p30"/>
          <p:cNvSpPr txBox="1"/>
          <p:nvPr>
            <p:ph type="body" idx="1"/>
          </p:nvPr>
        </p:nvSpPr>
        <p:spPr>
          <a:xfrm>
            <a:off x="311700" y="1084513"/>
            <a:ext cx="8520600" cy="3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Tính chất phép nhân ma trận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Tính kết hợp: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Tính phân phối: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Tính giao hoán: 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Tính chuyển vị:</a:t>
            </a:r>
            <a:endParaRPr lang="en-US"/>
          </a:p>
        </p:txBody>
      </p:sp>
      <p:sp>
        <p:nvSpPr>
          <p:cNvPr id="200" name="Google Shape;200;p3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201" name="Google Shape;201;p30" descr="{&quot;font&quot;:{&quot;size&quot;:18,&quot;family&quot;:&quot;Arial&quot;,&quot;color&quot;:&quot;#595959&quot;},&quot;backgroundColorModified&quot;:false,&quot;aid&quot;:null,&quot;code&quot;:&quot;$A.\\left(B.C\\right)=\\left(A.B\\right).C$&quot;,&quot;backgroundColor&quot;:&quot;#FFFFFF&quot;,&quot;type&quot;:&quot;$&quot;,&quot;id&quot;:&quot;13&quot;,&quot;ts&quot;:1622119285963,&quot;cs&quot;:&quot;4A6QWMRwufcetJgucDNCCw==&quot;,&quot;size&quot;:{&quot;width&quot;:257.99999999999994,&quot;height&quot;:28.600000000000012}}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434616" y="1776625"/>
            <a:ext cx="2457450" cy="272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0" descr="{&quot;backgroundColor&quot;:&quot;#FFFFFF&quot;,&quot;type&quot;:&quot;$&quot;,&quot;font&quot;:{&quot;color&quot;:&quot;#595959&quot;,&quot;family&quot;:&quot;Arial&quot;,&quot;size&quot;:18},&quot;backgroundColorModified&quot;:false,&quot;code&quot;:&quot;$A.\\left(B+C\\right)=\\left(A.B\\right)+\\left(A.C\\right)$&quot;,&quot;id&quot;:&quot;13&quot;,&quot;aid&quot;:null,&quot;ts&quot;:1622119327078,&quot;cs&quot;:&quot;r1h54OeYo2IFnLEE6rHIsw==&quot;,&quot;size&quot;:{&quot;width&quot;:355.3333333333333,&quot;height&quot;:28.666666666666668}}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372491" y="2624342"/>
            <a:ext cx="3384550" cy="27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 descr="{&quot;backgroundColorModified&quot;:false,&quot;aid&quot;:null,&quot;id&quot;:&quot;13&quot;,&quot;code&quot;:&quot;$x^{T}.y=y^{T}.x$&quot;,&quot;font&quot;:{&quot;color&quot;:&quot;#595959&quot;,&quot;family&quot;:&quot;Arial&quot;,&quot;size&quot;:18},&quot;type&quot;:&quot;$&quot;,&quot;backgroundColor&quot;:&quot;#FFFFFF&quot;,&quot;ts&quot;:1622119517573,&quot;cs&quot;:&quot;ytGfKNAuoDwaZrhnhu79lw==&quot;,&quot;size&quot;:{&quot;width&quot;:150.66666666666666,&quot;height&quot;:29.833333333333332}}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633126" y="3573217"/>
            <a:ext cx="1435100" cy="284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0" descr="{&quot;code&quot;:&quot;$\\left(A.B\\right)^{T}=B^{T}.A^{T}$&quot;,&quot;font&quot;:{&quot;family&quot;:&quot;Arial&quot;,&quot;color&quot;:&quot;#595959&quot;,&quot;size&quot;:18},&quot;aid&quot;:null,&quot;backgroundColorModified&quot;:false,&quot;backgroundColor&quot;:&quot;#FFFFFF&quot;,&quot;id&quot;:&quot;13&quot;,&quot;type&quot;:&quot;$&quot;,&quot;ts&quot;:1622119674342,&quot;cs&quot;:&quot;4QgQG39FW7V+XKdlNTuUKw==&quot;,&quot;size&quot;:{&quot;width&quot;:211.83333333333337,&quot;height&quot;:33.666666666666664}}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654489" y="4342546"/>
            <a:ext cx="2017713" cy="32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Phép nhân Hadamard</a:t>
            </a:r>
            <a:endParaRPr lang="en-US"/>
          </a:p>
        </p:txBody>
      </p:sp>
      <p:sp>
        <p:nvSpPr>
          <p:cNvPr id="211" name="Google Shape;211;p31"/>
          <p:cNvSpPr txBox="1"/>
          <p:nvPr>
            <p:ph type="body" idx="1"/>
          </p:nvPr>
        </p:nvSpPr>
        <p:spPr>
          <a:xfrm>
            <a:off x="311700" y="1152475"/>
            <a:ext cx="8520600" cy="36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Phép nhân </a:t>
            </a:r>
            <a:r>
              <a:rPr lang="en-US"/>
              <a:t>từng phần tử của hai ma trận cùng cấp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Phép chia từng phần tử của hai ma trận</a:t>
            </a:r>
            <a:endParaRPr lang="en-US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Phép lũy thừa từng phần tử của ma trận</a:t>
            </a:r>
            <a:endParaRPr lang="en-US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lang="en-US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2" name="Google Shape;212;p3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213" name="Google Shape;213;p31" descr="{&quot;aid&quot;:null,&quot;backgroundColor&quot;:&quot;#FFFFFF&quot;,&quot;id&quot;:&quot;13&quot;,&quot;font&quot;:{&quot;color&quot;:&quot;#595959&quot;,&quot;family&quot;:&quot;Arial&quot;,&quot;size&quot;:18},&quot;type&quot;:&quot;$&quot;,&quot;code&quot;:&quot;$H_{m\\times n}\\,=\\,A_{m\\times n}\\circ B\\,_{m\\times n}\\implies H_{ij}=A_{ij}.B_{ij}$&quot;,&quot;backgroundColorModified&quot;:false,&quot;ts&quot;:1622118109081,&quot;cs&quot;:&quot;M5lZB0HgM2b60f0+jySAIQ==&quot;,&quot;size&quot;:{&quot;width&quot;:523.5,&quot;height&quot;:29}}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96063" y="1840442"/>
            <a:ext cx="4986338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1" descr="{&quot;type&quot;:&quot;$&quot;,&quot;backgroundColor&quot;:&quot;#FFFFFF&quot;,&quot;backgroundColorModified&quot;:false,&quot;code&quot;:&quot;$H_{m\\times n}\\,=\\,A_{m\\times n}\\div B\\,_{m\\times n}\\implies H_{ij}=A_{ij}\\div B_{ij}$&quot;,&quot;font&quot;:{&quot;family&quot;:&quot;Arial&quot;,&quot;size&quot;:18,&quot;color&quot;:&quot;#595959&quot;},&quot;id&quot;:&quot;13&quot;,&quot;aid&quot;:null,&quot;ts&quot;:1622118554124,&quot;cs&quot;:&quot;rryCTIY3VvuJjziXcwXD+Q==&quot;,&quot;size&quot;:{&quot;width&quot;:553.5,&quot;height&quot;:29}}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416350" y="3092690"/>
            <a:ext cx="5272088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 descr="{&quot;id&quot;:&quot;13&quot;,&quot;aid&quot;:null,&quot;font&quot;:{&quot;color&quot;:&quot;#595959&quot;,&quot;size&quot;:18,&quot;family&quot;:&quot;Arial&quot;},&quot;code&quot;:&quot;$H_{m\\times n}\\,=\\,A_{m\\times n}^{p}\\implies H_{ij}=A_{ij}^{p}$&quot;,&quot;type&quot;:&quot;$&quot;,&quot;backgroundColorModified&quot;:false,&quot;backgroundColor&quot;:&quot;#FFFFFF&quot;,&quot;ts&quot;:1622118709206,&quot;cs&quot;:&quot;lqQUVnGkED1YYWfK8KzhSA==&quot;,&quot;size&quot;:{&quot;width&quot;:375,&quot;height&quot;:35.666666666666664}}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103301" y="4142877"/>
            <a:ext cx="3571875" cy="33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/>
          <p:nvPr>
            <p:ph type="title"/>
          </p:nvPr>
        </p:nvSpPr>
        <p:spPr>
          <a:xfrm>
            <a:off x="311700" y="257425"/>
            <a:ext cx="4156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Ví dụ tenxơ trong học máy</a:t>
            </a:r>
            <a:endParaRPr b="1"/>
          </a:p>
        </p:txBody>
      </p:sp>
      <p:sp>
        <p:nvSpPr>
          <p:cNvPr id="222" name="Google Shape;222;p32"/>
          <p:cNvSpPr txBox="1"/>
          <p:nvPr>
            <p:ph type="body" idx="1"/>
          </p:nvPr>
        </p:nvSpPr>
        <p:spPr>
          <a:xfrm>
            <a:off x="311700" y="1389600"/>
            <a:ext cx="24546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Vectơ </a:t>
            </a:r>
            <a:r>
              <a:rPr lang="en-US" sz="1400" b="1"/>
              <a:t>x</a:t>
            </a:r>
            <a:r>
              <a:rPr lang="en-US" sz="1400"/>
              <a:t> được chuyển thành vectơ </a:t>
            </a:r>
            <a:r>
              <a:rPr lang="en-US" sz="1400" b="1"/>
              <a:t>y</a:t>
            </a:r>
            <a:r>
              <a:rPr lang="en-US" sz="1400"/>
              <a:t> bởi phép nhân giữa ma trận </a:t>
            </a:r>
            <a:r>
              <a:rPr lang="en-US" sz="1400" b="1"/>
              <a:t>W </a:t>
            </a:r>
            <a:r>
              <a:rPr lang="en-US" sz="1400"/>
              <a:t>và </a:t>
            </a:r>
            <a:r>
              <a:rPr lang="en-US" sz="1400" b="1"/>
              <a:t>x</a:t>
            </a:r>
            <a:endParaRPr sz="1400" b="1"/>
          </a:p>
        </p:txBody>
      </p:sp>
      <p:sp>
        <p:nvSpPr>
          <p:cNvPr id="223" name="Google Shape;223;p3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224" name="Google Shape;224;p3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016575" y="1018375"/>
            <a:ext cx="5228749" cy="392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Biến đổi tuyến tính</a:t>
            </a:r>
            <a:endParaRPr lang="en-US"/>
          </a:p>
        </p:txBody>
      </p:sp>
      <p:sp>
        <p:nvSpPr>
          <p:cNvPr id="231" name="Google Shape;231;p33"/>
          <p:cNvSpPr txBox="1"/>
          <p:nvPr>
            <p:ph type="body" idx="1"/>
          </p:nvPr>
        </p:nvSpPr>
        <p:spPr>
          <a:xfrm>
            <a:off x="311700" y="1152475"/>
            <a:ext cx="8520600" cy="37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  </a:t>
            </a:r>
            <a:endParaRPr lang="en-US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 </a:t>
            </a:r>
            <a:endParaRPr lang="en-US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n phương trình và n ẩn</a:t>
            </a:r>
            <a:r>
              <a:rPr lang="en-US"/>
              <a:t>  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/>
              <a:t>A là phép biến đổi tuyến tính tờ vectơ x sang vectơ b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Đôi khi chúng ta đi tìm x khi biết A và b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2" name="Google Shape;232;p3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233" name="Google Shape;233;p33" descr="{&quot;aid&quot;:null,&quot;code&quot;:&quot;$Ax=b$&quot;,&quot;type&quot;:&quot;$&quot;,&quot;backgroundColorModified&quot;:false,&quot;font&quot;:{&quot;family&quot;:&quot;Arial&quot;,&quot;size&quot;:18,&quot;color&quot;:&quot;#595959&quot;},&quot;backgroundColor&quot;:&quot;#FFFFFF&quot;,&quot;id&quot;:&quot;15&quot;,&quot;ts&quot;:1622135341490,&quot;cs&quot;:&quot;pS6zpl6wY0DIw1zUkcdSTg==&quot;,&quot;size&quot;:{&quot;width&quot;:85.83333333333333,&quot;height&quot;:20.833333333333332}}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82100" y="1267254"/>
            <a:ext cx="817563" cy="198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3" descr="{&quot;id&quot;:&quot;16&quot;,&quot;backgroundColorModified&quot;:false,&quot;code&quot;:&quot;$A\\in R^{n\\times n}\\,,\\,b\\in R^{n}$&quot;,&quot;type&quot;:&quot;$&quot;,&quot;font&quot;:{&quot;family&quot;:&quot;Arial&quot;,&quot;size&quot;:14,&quot;color&quot;:&quot;#595959&quot;},&quot;aid&quot;:null,&quot;backgroundColor&quot;:&quot;#FFFFFF&quot;,&quot;ts&quot;:1622135488333,&quot;cs&quot;:&quot;83f2pjs6/yTa5u/ZIRYKjw==&quot;,&quot;size&quot;:{&quot;width&quot;:169.83333333333334,&quot;height&quot;:19.833333333333332}}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279668" y="1581619"/>
            <a:ext cx="1617663" cy="188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3" descr="{&quot;font&quot;:{&quot;family&quot;:&quot;Arial&quot;,&quot;color&quot;:&quot;#595959&quot;,&quot;size&quot;:18},&quot;code&quot;:&quot;\\begin{gather*}\n{{A_{11}x_{1}}+{{A_{12}x_{2}}+...}{+A_{1n}}x_{n}=b_{1}}\\\\\n{{A_{21}}{x_{1}+A_{22}}{x_{2}+...}{+A_{2n}x_{n}}=b_{2}}\\\\\n{{...}\\,\\,\\,\\,\\,\\,\\,\\,\\,\\,\\,\\,\\,\\,\\,\\,\\,\\,...\\,\\,\\,\\,\\,\\,}\\\\\n{{A_{n1}}{x_{1}+A_{n2}x_{2}}{+...}+{A_{nn}x_{n}=b_{n}}}\t\n\\end{gather*}&quot;,&quot;backgroundColorModified&quot;:false,&quot;id&quot;:&quot;6&quot;,&quot;type&quot;:&quot;gather*&quot;,&quot;backgroundColor&quot;:&quot;#FFFFFF&quot;,&quot;aid&quot;:null,&quot;ts&quot;:1622135965299,&quot;cs&quot;:&quot;5HtPaVl09bOyKkqK9/3qUA==&quot;,&quot;size&quot;:{&quot;width&quot;:403.6666666666667,&quot;height&quot;:135.00000000000003}}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548288" y="1465699"/>
            <a:ext cx="3844925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3" descr="{&quot;font&quot;:{&quot;family&quot;:&quot;Arial&quot;,&quot;color&quot;:&quot;#595959&quot;,&quot;size&quot;:14},&quot;type&quot;:&quot;$&quot;,&quot;backgroundColorModified&quot;:false,&quot;backgroundColor&quot;:&quot;#FFFFFF&quot;,&quot;code&quot;:&quot;$\\text{A=}\\,\\begin{bmatrix}\n{A_{11}}&amp;{\\cdots}&amp;{A_{1n}}\\\\\n{\\vdots}&amp;{\\vdots}&amp;{\\vdots}\\\\\n{A_{n1}}&amp;{\\dots}&amp;{A_{nn}}\\\\\n\\end{bmatrix},\\,x=\\begin{bmatrix}\n{x_{1}}\\\\\n{\\vdots}\\\\\n{x_{n}}\\\\\n\\end{bmatrix},\\,b=\\begin{bmatrix}\n{b_{1}}\\\\\n{\\vdots}\\\\\n{b_{n}}\\\\\n\\end{bmatrix}$&quot;,&quot;id&quot;:&quot;6&quot;,&quot;aid&quot;:null,&quot;ts&quot;:1622136483935,&quot;cs&quot;:&quot;HTbwl9vmCXxPy8yXPvGVtw==&quot;,&quot;size&quot;:{&quot;width&quot;:407.6666666666667,&quot;height&quot;:95}}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126385" y="3199555"/>
            <a:ext cx="3883025" cy="9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 trận đơn vị </a:t>
            </a:r>
            <a:endParaRPr lang="en-US"/>
          </a:p>
        </p:txBody>
      </p:sp>
      <p:sp>
        <p:nvSpPr>
          <p:cNvPr id="243" name="Google Shape;243;p3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Ma trận đơn vị cấp n ký hiệu</a:t>
            </a:r>
            <a:endParaRPr lang="en-US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 </a:t>
            </a:r>
            <a:endParaRPr lang="en-US"/>
          </a:p>
        </p:txBody>
      </p:sp>
      <p:sp>
        <p:nvSpPr>
          <p:cNvPr id="244" name="Google Shape;244;p3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245" name="Google Shape;245;p34" descr="{&quot;backgroundColorModified&quot;:false,&quot;backgroundColor&quot;:&quot;#FFFFFF&quot;,&quot;type&quot;:&quot;$&quot;,&quot;font&quot;:{&quot;family&quot;:&quot;Arial&quot;,&quot;size&quot;:12,&quot;color&quot;:&quot;#595959&quot;},&quot;aid&quot;:null,&quot;code&quot;:&quot;$I_{n}=\\begin{bmatrix}\n{1}&amp;{\\cdots}&amp;{0}&amp;{\\cdots}&amp;{0}\\\\\n{\\vdots}&amp;{\\ddots}&amp;{\\vdots}&amp;{\\vdots}&amp;{\\vdots}\\\\\n{0}&amp;{\\cdots}&amp;{1}&amp;{\\cdots}&amp;{0}\\\\\n{\\vdots}&amp;{\\vdots}&amp;{\\vdots}&amp;{\\ddots}&amp;{\\vdots}\\\\\n{0}&amp;{\\cdots}&amp;{0}&amp;{\\cdots}&amp;{1}\\\\\n\\end{bmatrix}$&quot;,&quot;id&quot;:&quot;15&quot;,&quot;ts&quot;:1622137771778,&quot;cs&quot;:&quot;opPYnR5KLbAqLkx5SeY7ew==&quot;,&quot;size&quot;:{&quot;width&quot;:212.66666666666663,&quot;height&quot;:152.99999999999997}}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849002" y="1876601"/>
            <a:ext cx="2025650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4" descr="{&quot;aid&quot;:null,&quot;type&quot;:&quot;$&quot;,&quot;backgroundColor&quot;:&quot;#FFFFFF&quot;,&quot;id&quot;:&quot;17&quot;,&quot;code&quot;:&quot;$x\\in R^{n},\\,I_{n}x\\,=\\,x.$&quot;,&quot;backgroundColorModified&quot;:false,&quot;font&quot;:{&quot;size&quot;:18,&quot;color&quot;:&quot;#595959&quot;,&quot;family&quot;:&quot;Arial&quot;},&quot;ts&quot;:1622137985093,&quot;cs&quot;:&quot;Diu6LFjXA8E4XIBcMs6eRw==&quot;,&quot;size&quot;:{&quot;width&quot;:211.83333333333334,&quot;height&quot;:25}}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31275" y="3587525"/>
            <a:ext cx="2017713" cy="2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/>
              <a:t>M</a:t>
            </a:r>
            <a:r>
              <a:rPr lang="en-US"/>
              <a:t>a trận nghịch đảo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3" name="Google Shape;253;p35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>
                <a:solidFill>
                  <a:schemeClr val="dk1"/>
                </a:solidFill>
              </a:rPr>
              <a:t>Ma trận </a:t>
            </a:r>
            <a:r>
              <a:rPr lang="en-US">
                <a:solidFill>
                  <a:schemeClr val="dk1"/>
                </a:solidFill>
              </a:rPr>
              <a:t>nghịch</a:t>
            </a:r>
            <a:r>
              <a:rPr lang="en-US">
                <a:solidFill>
                  <a:schemeClr val="dk1"/>
                </a:solidFill>
              </a:rPr>
              <a:t> đảo của ma trận vuông A được định nghĩa: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>
                <a:solidFill>
                  <a:schemeClr val="dk1"/>
                </a:solidFill>
              </a:rPr>
              <a:t>Giải phương trình                  theo các bước: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b="1">
                <a:solidFill>
                  <a:schemeClr val="dk1"/>
                </a:solidFill>
              </a:rPr>
              <a:t>Vấn đề:  tìm ma trận nghịch đảo của ma trận A</a:t>
            </a:r>
            <a:r>
              <a:rPr lang="en-US">
                <a:solidFill>
                  <a:schemeClr val="dk1"/>
                </a:solidFill>
              </a:rPr>
              <a:t>                    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Phương pháp định thức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Phương pháp biến đổi cơ bản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Lưu ý: 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4" name="Google Shape;254;p3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255" name="Google Shape;255;p35" descr="{&quot;type&quot;:&quot;$&quot;,&quot;font&quot;:{&quot;color&quot;:&quot;#595959&quot;,&quot;size&quot;:18,&quot;family&quot;:&quot;Arial&quot;},&quot;id&quot;:&quot;18&quot;,&quot;code&quot;:&quot;$A^{-1}A=I_{n}$&quot;,&quot;backgroundColor&quot;:&quot;#FFFFFF&quot;,&quot;aid&quot;:null,&quot;backgroundColorModified&quot;:false,&quot;ts&quot;:1622138222678,&quot;cs&quot;:&quot;fjG+6FHplEphJbsH6IMo7Q==&quot;,&quot;size&quot;:{&quot;width&quot;:129.16666666666666,&quot;height&quot;:28.333333333333332}}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790663" y="1547550"/>
            <a:ext cx="1230313" cy="26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5" descr="{&quot;aid&quot;:null,&quot;code&quot;:&quot;$Ax=b$&quot;,&quot;type&quot;:&quot;$&quot;,&quot;backgroundColorModified&quot;:false,&quot;font&quot;:{&quot;family&quot;:&quot;Arial&quot;,&quot;size&quot;:18,&quot;color&quot;:&quot;#595959&quot;},&quot;backgroundColor&quot;:&quot;#FFFFFF&quot;,&quot;id&quot;:&quot;15&quot;,&quot;ts&quot;:1622135341490,&quot;cs&quot;:&quot;pS6zpl6wY0DIw1zUkcdSTg==&quot;,&quot;size&quot;:{&quot;width&quot;:85.83333333333333,&quot;height&quot;:20.833333333333332}}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859325" y="1948001"/>
            <a:ext cx="817575" cy="13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5" descr="{&quot;aid&quot;:null,&quot;type&quot;:&quot;gather*&quot;,&quot;font&quot;:{&quot;family&quot;:&quot;Arial&quot;,&quot;color&quot;:&quot;#595959&quot;,&quot;size&quot;:12},&quot;backgroundColor&quot;:&quot;#FFFFFF&quot;,&quot;backgroundColorModified&quot;:false,&quot;code&quot;:&quot;\\begin{gather*}\n{A^{-1}Ax=A^{-1}b}\\\\\n{I_{n}x\\,=\\,A^{-1}b}\\\\\n{x=\\,A^{-1}b}\t\n\\end{gather*}&quot;,&quot;id&quot;:&quot;15&quot;,&quot;ts&quot;:1622138463947,&quot;cs&quot;:&quot;MS3UbbEbAiMJ7mNhtapH2w==&quot;,&quot;size&quot;:{&quot;width&quot;:121.33333333333333,&quot;height&quot;:70.66666666666663}}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859325" y="2259150"/>
            <a:ext cx="1813324" cy="86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5" descr="{&quot;font&quot;:{&quot;size&quot;:18,&quot;family&quot;:&quot;Arial&quot;,&quot;color&quot;:&quot;#595959&quot;},&quot;aid&quot;:null,&quot;backgroundColor&quot;:&quot;#FFFFFF&quot;,&quot;id&quot;:&quot;18&quot;,&quot;code&quot;:&quot;$I_{n}^{-1}=I_{n}$&quot;,&quot;type&quot;:&quot;$&quot;,&quot;backgroundColorModified&quot;:false,&quot;ts&quot;:1622138667576,&quot;cs&quot;:&quot;kX5GUbiVWkN5XDK8CdmcEA==&quot;,&quot;size&quot;:{&quot;width&quot;:103.49999999999999,&quot;height&quot;:31.166666666666668}}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107436" y="3958425"/>
            <a:ext cx="985838" cy="296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</a:t>
            </a:r>
            <a:r>
              <a:rPr lang="en-US"/>
              <a:t>ìm ma trận nghịch đảo</a:t>
            </a:r>
            <a:endParaRPr lang="en-US"/>
          </a:p>
        </p:txBody>
      </p:sp>
      <p:sp>
        <p:nvSpPr>
          <p:cNvPr id="265" name="Google Shape;265;p36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</a:t>
            </a:r>
            <a:r>
              <a:rPr lang="en-US"/>
              <a:t>hương pháp dùng định thức</a:t>
            </a:r>
            <a:endParaRPr lang="en-US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 </a:t>
            </a:r>
            <a:endParaRPr lang="en-US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Phương pháp biến đổi sơ cấp</a:t>
            </a:r>
            <a:endParaRPr lang="en-US"/>
          </a:p>
        </p:txBody>
      </p:sp>
      <p:sp>
        <p:nvSpPr>
          <p:cNvPr id="266" name="Google Shape;266;p3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Nội dung</a:t>
            </a:r>
            <a:endParaRPr lang="en-US"/>
          </a:p>
        </p:txBody>
      </p:sp>
      <p:sp>
        <p:nvSpPr>
          <p:cNvPr id="91" name="Google Shape;91;p19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US"/>
              <a:t>Giới thiệu đại số tuyến tính </a:t>
            </a:r>
            <a:endParaRPr lang="en-US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US"/>
              <a:t>Các khái niệm cơ bản </a:t>
            </a:r>
            <a:endParaRPr lang="en-US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US"/>
              <a:t>Nhân ma trận và vectơ</a:t>
            </a:r>
            <a:endParaRPr lang="en-US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US"/>
              <a:t>Ma trận đơn vị và ma trận nghịch đảo</a:t>
            </a:r>
            <a:endParaRPr lang="en-US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US"/>
              <a:t>Vectơ riêng, chỉ số riêng </a:t>
            </a:r>
            <a:endParaRPr lang="en-US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US"/>
              <a:t>Phân rã ma trận </a:t>
            </a:r>
            <a:endParaRPr lang="en-US"/>
          </a:p>
          <a:p>
            <a:pPr marL="91440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❏"/>
            </a:pPr>
            <a:r>
              <a:rPr lang="en-US"/>
              <a:t>Chéo hóa ma trận </a:t>
            </a:r>
            <a:endParaRPr lang="en-US"/>
          </a:p>
          <a:p>
            <a:pPr marL="91440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❏"/>
            </a:pPr>
            <a:r>
              <a:rPr lang="en-US"/>
              <a:t>SVD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2" name="Google Shape;92;p1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 txBox="1"/>
          <p:nvPr>
            <p:ph type="title"/>
          </p:nvPr>
        </p:nvSpPr>
        <p:spPr>
          <a:xfrm>
            <a:off x="311700" y="240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Tìm ma trận nghịch đảo ( tiếp)</a:t>
            </a:r>
            <a:endParaRPr lang="en-US"/>
          </a:p>
        </p:txBody>
      </p:sp>
      <p:sp>
        <p:nvSpPr>
          <p:cNvPr id="273" name="Google Shape;273;p37"/>
          <p:cNvSpPr txBox="1"/>
          <p:nvPr>
            <p:ph type="body" idx="1"/>
          </p:nvPr>
        </p:nvSpPr>
        <p:spPr>
          <a:xfrm>
            <a:off x="311700" y="813150"/>
            <a:ext cx="8520600" cy="42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/>
              <a:t>Phương pháp định thức(</a:t>
            </a:r>
            <a:r>
              <a:rPr lang="en-US" b="1"/>
              <a:t>det(A) !=0):</a:t>
            </a:r>
            <a:r>
              <a:rPr lang="en-US"/>
              <a:t> 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914400" lvl="1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-US" b="1"/>
              <a:t>Bij là phần bù của Aij trong A</a:t>
            </a:r>
            <a:endParaRPr b="1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/>
              <a:t>Phương pháp </a:t>
            </a:r>
            <a:r>
              <a:rPr lang="en-US" b="1"/>
              <a:t>biến đổi sơ cấp</a:t>
            </a:r>
            <a:r>
              <a:rPr lang="en-US" b="1"/>
              <a:t>: </a:t>
            </a:r>
            <a:endParaRPr b="1"/>
          </a:p>
        </p:txBody>
      </p:sp>
      <p:sp>
        <p:nvSpPr>
          <p:cNvPr id="274" name="Google Shape;274;p3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275" name="Google Shape;275;p37" descr="{&quot;aid&quot;:null,&quot;type&quot;:&quot;$&quot;,&quot;code&quot;:&quot;$\\text{A=}\\,\\begin{bmatrix}\n{A_{11}}&amp;{\\cdots}&amp;{A_{1m}}\\\\\n{\\vdots}&amp;{\\vdots}&amp;{\\vdots}\\\\\n{A_{n1}}&amp;{\\dots}&amp;{A_{nm}}\\\\\n\\end{bmatrix},\\,A^{-1}=\\frac{1}{\\det\\left(A\\right)}\\,\\begin{bmatrix}\n{B_{11}}&amp;{\\cdots}&amp;{B_{1m}}\\\\\n{\\vdots}&amp;{\\vdots}&amp;{\\vdots}\\\\\n{B_{n1}}&amp;{\\dots}&amp;{B_{nm}}\\\\\n\\end{bmatrix},\\,B_{ij}=\\left(-1\\right)\\,^{i+j}\\begin{bmatrix}\n{A_{11}}&amp;{\\cdots}&amp;{A_{1m}}\\\\\n{\\vdots}&amp;{\\vdots}&amp;{\\vdots}\\\\\n{A_{n1}}&amp;{\\dots}&amp;{A_{nm}}\\\\\n\\end{bmatrix}$&quot;,&quot;id&quot;:&quot;6&quot;,&quot;font&quot;:{&quot;family&quot;:&quot;Arial&quot;,&quot;color&quot;:&quot;#595959&quot;,&quot;size&quot;:14},&quot;backgroundColor&quot;:&quot;#FFFFFF&quot;,&quot;backgroundColorModified&quot;:false,&quot;ts&quot;:1622262700765,&quot;cs&quot;:&quot;XTR+QXSEYZEAXjJ/BI0W2g==&quot;,&quot;size&quot;:{&quot;width&quot;:835,&quot;height&quot;:95}}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31872" y="1462313"/>
            <a:ext cx="7953375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7" descr="{&quot;id&quot;:&quot;31&quot;,&quot;backgroundColor&quot;:&quot;#FFFFFF&quot;,&quot;aid&quot;:null,&quot;code&quot;:&quot;$\\left(AI_{n}\\right)=...=\\left(I_{n}B\\right):B=A^{-1}$&quot;,&quot;backgroundColorModified&quot;:false,&quot;font&quot;:{&quot;family&quot;:&quot;Arial&quot;,&quot;size&quot;:18,&quot;color&quot;:&quot;#595959&quot;},&quot;type&quot;:&quot;$&quot;,&quot;ts&quot;:1622262141757,&quot;cs&quot;:&quot;OQ1zz//AVUO5Nx3n8oCaOw==&quot;,&quot;size&quot;:{&quot;width&quot;:359.6666666666667,&quot;height&quot;:31}}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995638" y="3743450"/>
            <a:ext cx="3425825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/>
          <p:nvPr>
            <p:ph type="title"/>
          </p:nvPr>
        </p:nvSpPr>
        <p:spPr>
          <a:xfrm>
            <a:off x="311700" y="240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Tìm ma trận nghịch đảo ( tiếp)</a:t>
            </a:r>
            <a:endParaRPr lang="en-US"/>
          </a:p>
        </p:txBody>
      </p:sp>
      <p:sp>
        <p:nvSpPr>
          <p:cNvPr id="283" name="Google Shape;283;p38"/>
          <p:cNvSpPr txBox="1"/>
          <p:nvPr>
            <p:ph type="body" idx="1"/>
          </p:nvPr>
        </p:nvSpPr>
        <p:spPr>
          <a:xfrm>
            <a:off x="311700" y="813150"/>
            <a:ext cx="8520600" cy="42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/>
              <a:t>Phương pháp biến đổi sơ cấp: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/>
              <a:t>Ví dụ: </a:t>
            </a:r>
            <a:endParaRPr b="1"/>
          </a:p>
        </p:txBody>
      </p:sp>
      <p:sp>
        <p:nvSpPr>
          <p:cNvPr id="284" name="Google Shape;284;p3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285" name="Google Shape;285;p38" descr="{&quot;id&quot;:&quot;31&quot;,&quot;backgroundColor&quot;:&quot;#FFFFFF&quot;,&quot;aid&quot;:null,&quot;code&quot;:&quot;$\\left(AI_{n}\\right)=...=\\left(I_{n}B\\right):B=A^{-1}$&quot;,&quot;backgroundColorModified&quot;:false,&quot;font&quot;:{&quot;family&quot;:&quot;Arial&quot;,&quot;size&quot;:18,&quot;color&quot;:&quot;#595959&quot;},&quot;type&quot;:&quot;$&quot;,&quot;ts&quot;:1622262141757,&quot;cs&quot;:&quot;OQ1zz//AVUO5Nx3n8oCaOw==&quot;,&quot;size&quot;:{&quot;width&quot;:359.6666666666667,&quot;height&quot;:31}}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369913" y="906475"/>
            <a:ext cx="3425825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285175" y="1547175"/>
            <a:ext cx="6694599" cy="327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/>
          <p:nvPr>
            <p:ph type="title"/>
          </p:nvPr>
        </p:nvSpPr>
        <p:spPr>
          <a:xfrm>
            <a:off x="311700" y="240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Tìm ma trận nghịch đảo ( tiếp)</a:t>
            </a:r>
            <a:endParaRPr lang="en-US"/>
          </a:p>
        </p:txBody>
      </p:sp>
      <p:sp>
        <p:nvSpPr>
          <p:cNvPr id="293" name="Google Shape;293;p39"/>
          <p:cNvSpPr txBox="1"/>
          <p:nvPr>
            <p:ph type="body" idx="1"/>
          </p:nvPr>
        </p:nvSpPr>
        <p:spPr>
          <a:xfrm>
            <a:off x="311700" y="813150"/>
            <a:ext cx="8520600" cy="42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/>
              <a:t>Phương pháp </a:t>
            </a:r>
            <a:r>
              <a:rPr lang="en-US" b="1"/>
              <a:t>khử Gauss</a:t>
            </a:r>
            <a:r>
              <a:rPr lang="en-US" b="1"/>
              <a:t>: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/>
              <a:t>Ví dụ: </a:t>
            </a:r>
            <a:endParaRPr b="1"/>
          </a:p>
        </p:txBody>
      </p:sp>
      <p:sp>
        <p:nvSpPr>
          <p:cNvPr id="294" name="Google Shape;294;p3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295" name="Google Shape;295;p39" descr="{&quot;id&quot;:&quot;31&quot;,&quot;backgroundColor&quot;:&quot;#FFFFFF&quot;,&quot;aid&quot;:null,&quot;code&quot;:&quot;$\\left(AI_{n}\\right)=...=\\left(I_{n}B\\right):B=A^{-1}$&quot;,&quot;backgroundColorModified&quot;:false,&quot;font&quot;:{&quot;family&quot;:&quot;Arial&quot;,&quot;size&quot;:18,&quot;color&quot;:&quot;#595959&quot;},&quot;type&quot;:&quot;$&quot;,&quot;ts&quot;:1622262141757,&quot;cs&quot;:&quot;OQ1zz//AVUO5Nx3n8oCaOw==&quot;,&quot;size&quot;:{&quot;width&quot;:359.6666666666667,&quot;height&quot;:31}}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369913" y="906475"/>
            <a:ext cx="3425825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48825" y="1841350"/>
            <a:ext cx="7523624" cy="204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Hệ phương trình tuyến tính</a:t>
            </a:r>
            <a:endParaRPr lang="en-US"/>
          </a:p>
        </p:txBody>
      </p:sp>
      <p:sp>
        <p:nvSpPr>
          <p:cNvPr id="303" name="Google Shape;303;p40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</a:t>
            </a:r>
            <a:r>
              <a:rPr lang="en-US" b="1"/>
              <a:t>ài toán hồi quy tuyến tính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Thay vì </a:t>
            </a:r>
            <a:endParaRPr lang="en-US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Bài toán hồi quy tuyến tính </a:t>
            </a:r>
            <a:endParaRPr lang="en-US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b="1"/>
              <a:t>X</a:t>
            </a:r>
            <a:r>
              <a:rPr lang="en-US"/>
              <a:t> ma trận kích thước nxm, với  m đặc trưng và n mẫu, </a:t>
            </a:r>
            <a:endParaRPr lang="en-US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b="1"/>
              <a:t>w </a:t>
            </a:r>
            <a:r>
              <a:rPr lang="en-US"/>
              <a:t>- vectơ trọng số</a:t>
            </a:r>
            <a:endParaRPr lang="en-US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y - nhãn của của các mẫu: 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Cần tìm vectơ w, để xây dựng kết quả:</a:t>
            </a:r>
            <a:endParaRPr lang="en-US"/>
          </a:p>
        </p:txBody>
      </p:sp>
      <p:sp>
        <p:nvSpPr>
          <p:cNvPr id="304" name="Google Shape;304;p4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305" name="Google Shape;305;p40" descr="{&quot;aid&quot;:null,&quot;code&quot;:&quot;$Ax=b$&quot;,&quot;type&quot;:&quot;$&quot;,&quot;backgroundColorModified&quot;:false,&quot;font&quot;:{&quot;family&quot;:&quot;Arial&quot;,&quot;size&quot;:18,&quot;color&quot;:&quot;#595959&quot;},&quot;backgroundColor&quot;:&quot;#FFFFFF&quot;,&quot;id&quot;:&quot;15&quot;,&quot;ts&quot;:1622135341490,&quot;cs&quot;:&quot;pS6zpl6wY0DIw1zUkcdSTg==&quot;,&quot;size&quot;:{&quot;width&quot;:85.83333333333333,&quot;height&quot;:20.833333333333332}}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004269" y="1523593"/>
            <a:ext cx="817575" cy="198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0" descr="{&quot;type&quot;:&quot;$&quot;,&quot;font&quot;:{&quot;size&quot;:18,&quot;color&quot;:&quot;#595959&quot;,&quot;family&quot;:&quot;Arial&quot;},&quot;code&quot;:&quot;$X\\omega=y$&quot;,&quot;aid&quot;:null,&quot;id&quot;:&quot;15&quot;,&quot;backgroundColorModified&quot;:false,&quot;backgroundColor&quot;:&quot;#FFFFFF&quot;,&quot;ts&quot;:1622183061313,&quot;cs&quot;:&quot;iH2k1a7EECszc8tWQllcfg==&quot;,&quot;size&quot;:{&quot;width&quot;:92.16666666666667,&quot;height&quot;:25.333333333333332}}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667028" y="1769493"/>
            <a:ext cx="877888" cy="241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pic>
      <p:pic>
        <p:nvPicPr>
          <p:cNvPr id="307" name="Google Shape;307;p40" descr="{&quot;backgroundColor&quot;:&quot;#FFFFFF&quot;,&quot;font&quot;:{&quot;color&quot;:&quot;#595959&quot;,&quot;family&quot;:&quot;Arial&quot;,&quot;size&quot;:14},&quot;aid&quot;:null,&quot;backgroundColorModified&quot;:false,&quot;type&quot;:&quot;$&quot;,&quot;code&quot;:&quot;$x_{j},\\,j\\,=\\,1,...,m$&quot;,&quot;id&quot;:&quot;19&quot;,&quot;ts&quot;:1622183827158,&quot;cs&quot;:&quot;45CuFA60iN1DW0RIGrXdAw==&quot;,&quot;size&quot;:{&quot;width&quot;:156.83333333333334,&quot;height&quot;:20.833333333333332}}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996275" y="2571525"/>
            <a:ext cx="1493838" cy="198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0" descr="{&quot;code&quot;:&quot;$y\\,=\\,\\left[y_{1},\\,y_{2},\\,...,y_{n}\\right]^{T}$&quot;,&quot;type&quot;:&quot;$&quot;,&quot;backgroundColorModified&quot;:false,&quot;backgroundColor&quot;:&quot;#FFFFFF&quot;,&quot;id&quot;:&quot;19&quot;,&quot;aid&quot;:null,&quot;font&quot;:{&quot;size&quot;:14,&quot;color&quot;:&quot;#595959&quot;,&quot;family&quot;:&quot;Arial&quot;},&quot;ts&quot;:1622184074860,&quot;cs&quot;:&quot;xBHjibhIH7cpvLx4jdm66g==&quot;,&quot;size&quot;:{&quot;width&quot;:195.33333333333334,&quot;height&quot;:26}}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914581" y="2802725"/>
            <a:ext cx="186055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0" descr="{&quot;code&quot;:&quot;$y\\left(x,w\\right)=\\sum_{i=1}^{m}w_{i}x_{i}$&quot;,&quot;backgroundColor&quot;:&quot;#FFFFFF&quot;,&quot;aid&quot;:null,&quot;type&quot;:&quot;$&quot;,&quot;id&quot;:&quot;15&quot;,&quot;backgroundColorModified&quot;:false,&quot;font&quot;:{&quot;family&quot;:&quot;Arial&quot;,&quot;size&quot;:18,&quot;color&quot;:&quot;#595959&quot;},&quot;ts&quot;:1622184372741,&quot;cs&quot;:&quot;UfOTbtpXmaTtP4pAHjZa4w==&quot;,&quot;size&quot;:{&quot;width&quot;:240.20000000000005,&quot;height&quot;:30.600000000000012}}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2882903" y="3884850"/>
            <a:ext cx="2287905" cy="29146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1"/>
          <p:cNvSpPr txBox="1"/>
          <p:nvPr>
            <p:ph type="title"/>
          </p:nvPr>
        </p:nvSpPr>
        <p:spPr>
          <a:xfrm>
            <a:off x="383455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Độ đo (norms)</a:t>
            </a:r>
            <a:endParaRPr lang="en-US"/>
          </a:p>
        </p:txBody>
      </p:sp>
      <p:sp>
        <p:nvSpPr>
          <p:cNvPr id="316" name="Google Shape;316;p4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Trong không gian vectơ norms dùng để đo kích thước của một vectơ</a:t>
            </a:r>
            <a:endParaRPr lang="en-US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Norms là ánh xạ vectơ vào một số không âm </a:t>
            </a:r>
            <a:endParaRPr lang="en-US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Norm của vectơ x là khoảng cách từ gốc đến x:</a:t>
            </a:r>
            <a:endParaRPr lang="en-US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Hàm độ đo f phải thỏa </a:t>
            </a:r>
            <a:r>
              <a:rPr lang="en-US"/>
              <a:t>mãn</a:t>
            </a:r>
            <a:r>
              <a:rPr lang="en-US"/>
              <a:t> 3 tính chất: </a:t>
            </a:r>
            <a:endParaRPr lang="en-US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7" name="Google Shape;317;p4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318" name="Google Shape;318;p41" descr="{&quot;font&quot;:{&quot;color&quot;:&quot;#000000&quot;,&quot;size&quot;:14,&quot;family&quot;:&quot;Arial&quot;},&quot;type&quot;:&quot;gather*&quot;,&quot;backgroundColorModified&quot;:false,&quot;backgroundColor&quot;:&quot;#FFFFFF&quot;,&quot;aid&quot;:null,&quot;id&quot;:&quot;21&quot;,&quot;code&quot;:&quot;\\begin{gather*}\n{f\\left(x\\right)=0\\implies x=0}\\\\\n{f\\left(x+y\\right)\\leq f\\left(x\\right)+f\\left(y\\right)}\\\\\n{\\forall\\alpha\\in R:f\\left(\\alpha x\\right)=\\left|\\alpha \\right|f\\left(x\\right)}\t\n\\end{gather*}&quot;,&quot;ts&quot;:1622197998269,&quot;cs&quot;:&quot;O49dICJ0r69CNNC9MWBSWw==&quot;,&quot;size&quot;:{&quot;width&quot;:238,&quot;height&quot;:79}}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53000" y="2557775"/>
            <a:ext cx="2266950" cy="7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Norm cấp P</a:t>
            </a:r>
            <a:endParaRPr lang="en-US"/>
          </a:p>
        </p:txBody>
      </p:sp>
      <p:sp>
        <p:nvSpPr>
          <p:cNvPr id="325" name="Google Shape;325;p42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/>
              <a:t>Norm cấp p</a:t>
            </a:r>
            <a:r>
              <a:rPr lang="en-US"/>
              <a:t> ký hiệu</a:t>
            </a:r>
            <a:endParaRPr lang="en-US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/>
              <a:t>Norm cấp 2 </a:t>
            </a:r>
            <a:r>
              <a:rPr lang="en-US"/>
              <a:t>ký hiệu</a:t>
            </a:r>
            <a:endParaRPr lang="en-US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Độ độ khoảng  Euclid </a:t>
            </a:r>
            <a:endParaRPr lang="en-US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b="1"/>
              <a:t>Học máy thường dùng:</a:t>
            </a:r>
            <a:r>
              <a:rPr lang="en-US"/>
              <a:t> </a:t>
            </a:r>
            <a:endParaRPr lang="en-US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Norm cấp 1 ký hiệu:</a:t>
            </a:r>
            <a:endParaRPr lang="en-US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 Đo khoảng cách giữa các phần tử tại vị trí 0, so với phần tử gần đó</a:t>
            </a:r>
            <a:endParaRPr lang="en-US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N</a:t>
            </a:r>
            <a:r>
              <a:rPr lang="en-US"/>
              <a:t>orm cấp oo ký hiệu </a:t>
            </a:r>
            <a:endParaRPr lang="en-US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Độ đo max  </a:t>
            </a:r>
            <a:endParaRPr lang="en-US"/>
          </a:p>
        </p:txBody>
      </p:sp>
      <p:sp>
        <p:nvSpPr>
          <p:cNvPr id="326" name="Google Shape;326;p4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327" name="Google Shape;327;p42" descr="{&quot;backgroundColorModified&quot;:false,&quot;type&quot;:&quot;$&quot;,&quot;id&quot;:&quot;22&quot;,&quot;code&quot;:&quot;$p\\in R,\\,p&gt;1:\\left\\|x\\right\\|_{p}=\\left(\\sum_{i}^{}\\left|x_{i}\\right|^{p}\\right)^{1/p}$&quot;,&quot;aid&quot;:null,&quot;backgroundColor&quot;:&quot;#FFFFFF&quot;,&quot;font&quot;:{&quot;family&quot;:&quot;Arial&quot;,&quot;color&quot;:&quot;#595959&quot;,&quot;size&quot;:18},&quot;ts&quot;:1622198395222,&quot;cs&quot;:&quot;/DVQ+R5wR6+8UDdYeeLUqw==&quot;,&quot;size&quot;:{&quot;width&quot;:415.6666666666667,&quot;height&quot;:41}}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916400" y="1617062"/>
            <a:ext cx="395922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2" descr="{&quot;backgroundColorModified&quot;:false,&quot;id&quot;:&quot;23&quot;,&quot;code&quot;:&quot;$L^{p}$&quot;,&quot;aid&quot;:null,&quot;type&quot;:&quot;$&quot;,&quot;font&quot;:{&quot;size&quot;:18,&quot;family&quot;:&quot;Arial&quot;,&quot;color&quot;:&quot;#595959&quot;},&quot;backgroundColor&quot;:&quot;#FFFFFF&quot;,&quot;ts&quot;:1622198619951,&quot;cs&quot;:&quot;uTTVXQ6T8Nj+2lyfRkEABg==&quot;,&quot;size&quot;:{&quot;width&quot;:28.666666666666668,&quot;height&quot;:19.5}}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118400" y="1262613"/>
            <a:ext cx="273050" cy="185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2" descr="{&quot;id&quot;:&quot;23&quot;,&quot;aid&quot;:null,&quot;font&quot;:{&quot;family&quot;:&quot;Arial&quot;,&quot;color&quot;:&quot;#595959&quot;,&quot;size&quot;:18},&quot;backgroundColorModified&quot;:false,&quot;type&quot;:&quot;$&quot;,&quot;code&quot;:&quot;$L^{1}$&quot;,&quot;backgroundColor&quot;:&quot;#FFFFFF&quot;,&quot;ts&quot;:1622198757537,&quot;cs&quot;:&quot;TpdW67h7ypUs8uP9pmHbHw==&quot;,&quot;size&quot;:{&quot;width&quot;:27.333333333333332,&quot;height&quot;:23.833333333333332}}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030043" y="3312723"/>
            <a:ext cx="260350" cy="227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2" descr="{&quot;backgroundColor&quot;:&quot;#FFFFFF&quot;,&quot;id&quot;:&quot;23&quot;,&quot;backgroundColorModified&quot;:false,&quot;aid&quot;:null,&quot;code&quot;:&quot;$L^{2}$&quot;,&quot;type&quot;:&quot;$&quot;,&quot;font&quot;:{&quot;size&quot;:18,&quot;color&quot;:&quot;#595959&quot;,&quot;family&quot;:&quot;Arial&quot;},&quot;ts&quot;:1622198683930,&quot;cs&quot;:&quot;m0IfJDCsIg5OcJVRGwnzEA==&quot;,&quot;size&quot;:{&quot;width&quot;:27.83333333333337,&quot;height&quot;:23.833333333333332}}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087870" y="2176263"/>
            <a:ext cx="265113" cy="227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2" descr="{&quot;backgroundColor&quot;:&quot;#FFFFFF&quot;,&quot;aid&quot;:null,&quot;backgroundColorModified&quot;:false,&quot;font&quot;:{&quot;family&quot;:&quot;Arial&quot;,&quot;size&quot;:18,&quot;color&quot;:&quot;#595959&quot;},&quot;type&quot;:&quot;$&quot;,&quot;id&quot;:&quot;23&quot;,&quot;code&quot;:&quot;$L^{\\infty}$&quot;,&quot;ts&quot;:1622198823153,&quot;cs&quot;:&quot;GmTTKSFTYGBm6vePPo+I9Q==&quot;,&quot;size&quot;:{&quot;width&quot;:36.666666666666664,&quot;height&quot;:19.5}}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045793" y="4255351"/>
            <a:ext cx="349250" cy="185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2" descr="{&quot;id&quot;:&quot;22&quot;,&quot;code&quot;:&quot;$\\left\\|x\\right\\|_{}=\\left(\\sum_{i}^{}\\left|x_{i}\\right|^{2}\\right)^{1/2}$&quot;,&quot;backgroundColorModified&quot;:false,&quot;aid&quot;:null,&quot;font&quot;:{&quot;color&quot;:&quot;#595959&quot;,&quot;size&quot;:18,&quot;family&quot;:&quot;Arial&quot;},&quot;backgroundColor&quot;:&quot;#FFFFFF&quot;,&quot;type&quot;:&quot;$&quot;,&quot;ts&quot;:1622199045305,&quot;cs&quot;:&quot;IoanpWtTqe+NbNa9Hq87LQ==&quot;,&quot;size&quot;:{&quot;width&quot;:236,&quot;height&quot;:58}}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3548896" y="2216615"/>
            <a:ext cx="2247900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2" descr="{&quot;type&quot;:&quot;$&quot;,&quot;backgroundColorModified&quot;:false,&quot;backgroundColor&quot;:&quot;#FFFFFF&quot;,&quot;id&quot;:&quot;22&quot;,&quot;font&quot;:{&quot;color&quot;:&quot;#595959&quot;,&quot;family&quot;:&quot;Arial&quot;,&quot;size&quot;:18},&quot;aid&quot;:null,&quot;code&quot;:&quot;$\\left\\|x\\right\\|_{\\infty}=\\max_{i}\\left(\\left|x_{i}\\right|\\right)$&quot;,&quot;ts&quot;:1622199222666,&quot;cs&quot;:&quot;AWuWqXJLD9PZvbHzfhriGQ==&quot;,&quot;size&quot;:{&quot;width&quot;:219.60000000000002,&quot;height&quot;:29.79999999999997}}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4540994" y="4560914"/>
            <a:ext cx="2091690" cy="283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2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6351925" y="1060625"/>
            <a:ext cx="2247900" cy="229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2" descr="{&quot;backgroundColor&quot;:&quot;#FFFFFF&quot;,&quot;code&quot;:&quot;$\\left\\|x\\right\\|_{1}=\\sum_{i}^{}\\left|x_{i}\\right|$&quot;,&quot;font&quot;:{&quot;color&quot;:&quot;#595959&quot;,&quot;family&quot;:&quot;Arial&quot;,&quot;size&quot;:18},&quot;type&quot;:&quot;$&quot;,&quot;backgroundColorModified&quot;:false,&quot;aid&quot;:null,&quot;id&quot;:&quot;22&quot;,&quot;ts&quot;:1622199875112,&quot;cs&quot;:&quot;2vkBxLKJm8+ztJnemYjrUw==&quot;,&quot;size&quot;:{&quot;width&quot;:164,&quot;height&quot;:29.833333333333332}}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3976196" y="3899130"/>
            <a:ext cx="1562100" cy="284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2" descr="{&quot;type&quot;:&quot;$&quot;,&quot;backgroundColor&quot;:&quot;#FFFFFF&quot;,&quot;aid&quot;:null,&quot;backgroundColorModified&quot;:false,&quot;code&quot;:&quot;$\\left\\|x\\right\\|_{}=x^{T}.x$&quot;,&quot;id&quot;:&quot;22&quot;,&quot;font&quot;:{&quot;family&quot;:&quot;Arial&quot;,&quot;color&quot;:&quot;#595959&quot;,&quot;size&quot;:18},&quot;ts&quot;:1622200057739,&quot;cs&quot;:&quot;/8OGFox5z4+ydq+w1lMGTQ==&quot;,&quot;size&quot;:{&quot;width&quot;:138,&quot;height&quot;:31.166666666666668}}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3329564" y="2912644"/>
            <a:ext cx="1314450" cy="296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Norm trong bài toán hồi quy </a:t>
            </a:r>
            <a:endParaRPr lang="en-US"/>
          </a:p>
        </p:txBody>
      </p:sp>
      <p:sp>
        <p:nvSpPr>
          <p:cNvPr id="343" name="Google Shape;343;p43"/>
          <p:cNvSpPr txBox="1"/>
          <p:nvPr>
            <p:ph type="body" idx="1"/>
          </p:nvPr>
        </p:nvSpPr>
        <p:spPr>
          <a:xfrm>
            <a:off x="311700" y="1087063"/>
            <a:ext cx="8520600" cy="34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/>
              <a:t>Hồi quy tuyến tính </a:t>
            </a:r>
            <a:r>
              <a:rPr lang="en-US"/>
              <a:t>( Linear Regression)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Bias là hàm phi tuyến  </a:t>
            </a:r>
            <a:endParaRPr lang="en-US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/>
              <a:t>Hàm mất mát</a:t>
            </a:r>
            <a:r>
              <a:rPr lang="en-US"/>
              <a:t>(loss function)</a:t>
            </a:r>
            <a:endParaRPr lang="en-US"/>
          </a:p>
        </p:txBody>
      </p:sp>
      <p:sp>
        <p:nvSpPr>
          <p:cNvPr id="344" name="Google Shape;344;p4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345" name="Google Shape;345;p43" descr="{&quot;id&quot;:&quot;24&quot;,&quot;backgroundColorModified&quot;:false,&quot;aid&quot;:null,&quot;code&quot;:&quot;$y\\left(x,w\\right)=w_{0}+w_{1}x_{1}+...+w_{d}x_{d}=w^{T}x$&quot;,&quot;type&quot;:&quot;$&quot;,&quot;backgroundColor&quot;:&quot;#FFFFFF&quot;,&quot;font&quot;:{&quot;size&quot;:18,&quot;family&quot;:&quot;Arial&quot;,&quot;color&quot;:&quot;#595959&quot;},&quot;ts&quot;:1622219305031,&quot;cs&quot;:&quot;lpCBCBHR64i2QS2BStdLGQ==&quot;,&quot;size&quot;:{&quot;width&quot;:475,&quot;height&quot;:31.333333333333332}}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0875" y="1555113"/>
            <a:ext cx="4524375" cy="2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3" descr="{&quot;backgroundColorModified&quot;:false,&quot;font&quot;:{&quot;color&quot;:&quot;#595959&quot;,&quot;family&quot;:&quot;Arial&quot;,&quot;size&quot;:14},&quot;aid&quot;:null,&quot;id&quot;:&quot;25&quot;,&quot;code&quot;:&quot;$\\phi_{j}$&quot;,&quot;type&quot;:&quot;$&quot;,&quot;backgroundColor&quot;:&quot;#FFFFFF&quot;,&quot;ts&quot;:1622219414660,&quot;cs&quot;:&quot;0s7fnKsltoJAgXuwTcHz0g==&quot;,&quot;size&quot;:{&quot;width&quot;:19,&quot;height&quot;:21.5}}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092375" y="2008100"/>
            <a:ext cx="180975" cy="204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3" descr="{&quot;code&quot;:&quot;$y\\left(x,w\\right)=w_{0}+\\sum_{j=1}^{M-1}w_{j}\\phi_{j}\\left(x\\right)$&quot;,&quot;aid&quot;:null,&quot;backgroundColorModified&quot;:false,&quot;backgroundColor&quot;:&quot;#FFFFFF&quot;,&quot;type&quot;:&quot;$&quot;,&quot;id&quot;:&quot;24&quot;,&quot;font&quot;:{&quot;size&quot;:18,&quot;family&quot;:&quot;Arial&quot;,&quot;color&quot;:&quot;#595959&quot;},&quot;ts&quot;:1622219548544,&quot;cs&quot;:&quot;A8cQ9gHQnsL5btbXFrT8PQ==&quot;,&quot;size&quot;:{&quot;width&quot;:361,&quot;height&quot;:39}}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010475" y="2367413"/>
            <a:ext cx="343852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3" descr="{&quot;backgroundColor&quot;:&quot;#FFFFFF&quot;,&quot;code&quot;:&quot;$E\\left(w\\right)=\\frac{1}{2}\\sum_{i=1}^{n}\\left(y\\left(x_{i},w\\right)-t_{i}\\right)+\\frac{\\lambda}{2}\\left\\|w^{2}\\right\\|$&quot;,&quot;backgroundColorModified&quot;:false,&quot;font&quot;:{&quot;family&quot;:&quot;Arial&quot;,&quot;color&quot;:&quot;#595959&quot;,&quot;size&quot;:18},&quot;aid&quot;:null,&quot;type&quot;:&quot;$&quot;,&quot;id&quot;:&quot;24&quot;,&quot;ts&quot;:1622219907813,&quot;cs&quot;:&quot;ukWR4L/jveWbjno9LtckZg==&quot;,&quot;size&quot;:{&quot;width&quot;:474.6666666666667,&quot;height&quot;:35}}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418025" y="3424279"/>
            <a:ext cx="4521200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269525" y="937863"/>
            <a:ext cx="2202925" cy="234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Frobenius</a:t>
            </a:r>
            <a:r>
              <a:rPr lang="en-US"/>
              <a:t> Norm</a:t>
            </a:r>
            <a:endParaRPr lang="en-US"/>
          </a:p>
        </p:txBody>
      </p:sp>
      <p:sp>
        <p:nvSpPr>
          <p:cNvPr id="356" name="Google Shape;356;p4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Tương tự với độ đo cấp hai 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Frobenius</a:t>
            </a:r>
            <a:r>
              <a:rPr lang="en-US"/>
              <a:t> trong học máy:</a:t>
            </a:r>
            <a:endParaRPr lang="en-US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Mỗi lớp của mạng nơron thực hiện phép nhân ma trận </a:t>
            </a:r>
            <a:endParaRPr lang="en-US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7" name="Google Shape;357;p4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358" name="Google Shape;358;p44" descr="{&quot;backgroundColor&quot;:&quot;#FFFFFF&quot;,&quot;id&quot;:&quot;23&quot;,&quot;backgroundColorModified&quot;:false,&quot;aid&quot;:null,&quot;code&quot;:&quot;$L^{2}$&quot;,&quot;type&quot;:&quot;$&quot;,&quot;font&quot;:{&quot;size&quot;:18,&quot;color&quot;:&quot;#595959&quot;,&quot;family&quot;:&quot;Arial&quot;},&quot;ts&quot;:1622198683930,&quot;cs&quot;:&quot;m0IfJDCsIg5OcJVRGwnzEA==&quot;,&quot;size&quot;:{&quot;width&quot;:27.83333333333337,&quot;height&quot;:23.833333333333332}}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742120" y="1260313"/>
            <a:ext cx="265113" cy="227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4" descr="{&quot;backgroundColor&quot;:&quot;#FFFFFF&quot;,&quot;aid&quot;:null,&quot;type&quot;:&quot;$&quot;,&quot;code&quot;:&quot;$\\left\\|A\\right\\|_{F}=\\left(\\sum_{i,j}^{}A_{ij}^{2}\\right)^{1/2}$&quot;,&quot;font&quot;:{&quot;color&quot;:&quot;#595959&quot;,&quot;family&quot;:&quot;Arial&quot;,&quot;size&quot;:18},&quot;backgroundColorModified&quot;:false,&quot;id&quot;:&quot;26&quot;,&quot;ts&quot;:1622220679338,&quot;cs&quot;:&quot;Xckj7oNEBL7lxpJFR/bY9A==&quot;,&quot;size&quot;:{&quot;width&quot;:256,&quot;height&quot;:58}}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065675" y="1585325"/>
            <a:ext cx="2438400" cy="55245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dot"/>
            <a:round/>
            <a:headEnd type="none" w="sm" len="sm"/>
            <a:tailEnd type="none" w="sm" len="sm"/>
          </a:ln>
        </p:spPr>
      </p:pic>
      <p:pic>
        <p:nvPicPr>
          <p:cNvPr id="360" name="Google Shape;360;p4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197850" y="2793325"/>
            <a:ext cx="4533900" cy="212385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dot"/>
            <a:round/>
            <a:headEnd type="none" w="sm" len="sm"/>
            <a:tailEnd type="none" w="sm" len="sm"/>
          </a:ln>
        </p:spPr>
      </p:pic>
      <p:pic>
        <p:nvPicPr>
          <p:cNvPr id="361" name="Google Shape;361;p4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731750" y="1152475"/>
            <a:ext cx="3145200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Gốc giữa hai vectơ</a:t>
            </a:r>
            <a:endParaRPr lang="en-US"/>
          </a:p>
        </p:txBody>
      </p:sp>
      <p:sp>
        <p:nvSpPr>
          <p:cNvPr id="368" name="Google Shape;368;p45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Tích giữa hai vectơ có thể viết dưới dạng độ đo cấp hai và gốc giữa chúng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/>
              <a:t>Đ</a:t>
            </a:r>
            <a:r>
              <a:rPr lang="en-US" b="1"/>
              <a:t>ộ đo tương tự </a:t>
            </a:r>
            <a:r>
              <a:rPr lang="en-US"/>
              <a:t>của hai vectơ</a:t>
            </a:r>
            <a:endParaRPr lang="en-US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9" name="Google Shape;369;p4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370" name="Google Shape;370;p45" descr="{&quot;type&quot;:&quot;$&quot;,&quot;backgroundColor&quot;:&quot;#FFFFFF&quot;,&quot;id&quot;:&quot;27&quot;,&quot;aid&quot;:null,&quot;code&quot;:&quot;$x^{T}y=\\left\\|x\\right\\|_{2}\\left\\|y\\right\\|_{2}\\cos\\left(\\theta\\right)$&quot;,&quot;backgroundColorModified&quot;:false,&quot;font&quot;:{&quot;family&quot;:&quot;Arial&quot;,&quot;color&quot;:&quot;#595959&quot;,&quot;size&quot;:18},&quot;ts&quot;:1622221690900,&quot;cs&quot;:&quot;huhuCFs4aQKVGjSIga5cbQ==&quot;,&quot;size&quot;:{&quot;width&quot;:270.25,&quot;height&quot;:32.25}}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884500" y="1786625"/>
            <a:ext cx="2574131" cy="307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5" descr="{&quot;font&quot;:{&quot;size&quot;:18,&quot;family&quot;:&quot;Arial&quot;,&quot;color&quot;:&quot;#595959&quot;},&quot;id&quot;:&quot;27&quot;,&quot;code&quot;:&quot;$\\cos\\left(\\theta\\right)=\\frac{A.B}{\\left\\|A\\right\\|_{2}\\left\\|B\\right\\|_{2}}=\\frac{\\sum_{i=1}^{n}A_{i}B_{i}}{{\\sqrt[]{\\sum_{i=1}^{n}A_{i}^{2}\\,\\,}}{\\sqrt[]{\\sum_{i=1}^{n}B_{i}^{2}\\,}}}$&quot;,&quot;type&quot;:&quot;$&quot;,&quot;backgroundColorModified&quot;:false,&quot;aid&quot;:null,&quot;backgroundColor&quot;:&quot;#FFFFFF&quot;,&quot;ts&quot;:1626585596944,&quot;cs&quot;:&quot;nWtf96/+Vz0tJZivYUkgVw==&quot;,&quot;size&quot;:{&quot;width&quot;:455.6666666666667,&quot;height&quot;:64.66666666666667}}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07924" y="3196478"/>
            <a:ext cx="4340225" cy="6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575450" y="1892500"/>
            <a:ext cx="2627125" cy="233415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 trận chéo (Diagonal matrix)</a:t>
            </a:r>
            <a:endParaRPr lang="en-US"/>
          </a:p>
        </p:txBody>
      </p:sp>
      <p:sp>
        <p:nvSpPr>
          <p:cNvPr id="379" name="Google Shape;379;p46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Ma trận chéo là ma trận vuông, có</a:t>
            </a:r>
            <a:endParaRPr lang="en-US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Lưu ý ma trận vuông không cũng là ma trận chéo</a:t>
            </a:r>
            <a:endParaRPr lang="en-US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Ma trận đơn vị 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914400" lvl="1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Ma trận hiệp phương sai </a:t>
            </a:r>
            <a:endParaRPr lang="en-US"/>
          </a:p>
        </p:txBody>
      </p:sp>
      <p:sp>
        <p:nvSpPr>
          <p:cNvPr id="380" name="Google Shape;380;p4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381" name="Google Shape;381;p46" descr="{&quot;type&quot;:&quot;$&quot;,&quot;aid&quot;:null,&quot;font&quot;:{&quot;color&quot;:&quot;#595959&quot;,&quot;size&quot;:18,&quot;family&quot;:&quot;Arial&quot;},&quot;id&quot;:&quot;28&quot;,&quot;code&quot;:&quot;$A_{ij}=0,\\,i\\pm j$&quot;,&quot;backgroundColorModified&quot;:false,&quot;backgroundColor&quot;:&quot;#FFFFFF&quot;,&quot;ts&quot;:1622222596384,&quot;cs&quot;:&quot;ulq/7f+ilToOB3fDBHwRzQ==&quot;,&quot;size&quot;:{&quot;width&quot;:160.83333333333334,&quot;height&quot;:28.833333333333332}}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421050" y="1273275"/>
            <a:ext cx="1531938" cy="274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418375" y="3326800"/>
            <a:ext cx="6904976" cy="14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6" descr="{&quot;backgroundColorModified&quot;:false,&quot;backgroundColor&quot;:&quot;#FFFFFF&quot;,&quot;type&quot;:&quot;$&quot;,&quot;font&quot;:{&quot;family&quot;:&quot;Arial&quot;,&quot;size&quot;:12,&quot;color&quot;:&quot;#595959&quot;},&quot;aid&quot;:null,&quot;code&quot;:&quot;$I_{n}=\\begin{bmatrix}\n{1}&amp;{\\cdots}&amp;{0}&amp;{\\cdots}&amp;{0}\\\\\n{\\vdots}&amp;{\\ddots}&amp;{\\vdots}&amp;{\\vdots}&amp;{\\vdots}\\\\\n{0}&amp;{\\cdots}&amp;{1}&amp;{\\cdots}&amp;{0}\\\\\n{\\vdots}&amp;{\\vdots}&amp;{\\vdots}&amp;{\\ddots}&amp;{\\vdots}\\\\\n{0}&amp;{\\cdots}&amp;{0}&amp;{\\cdots}&amp;{1}\\\\\n\\end{bmatrix}$&quot;,&quot;id&quot;:&quot;15&quot;,&quot;ts&quot;:1622137771778,&quot;cs&quot;:&quot;opPYnR5KLbAqLkx5SeY7ew==&quot;,&quot;size&quot;:{&quot;width&quot;:212.66666666666663,&quot;height&quot;:152.99999999999997}}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919475" y="1974075"/>
            <a:ext cx="2025650" cy="926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Giới thiệu đại số tuyến tính</a:t>
            </a:r>
            <a:endParaRPr lang="en-US"/>
          </a:p>
        </p:txBody>
      </p:sp>
      <p:sp>
        <p:nvSpPr>
          <p:cNvPr id="99" name="Google Shape;99;p20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</a:t>
            </a:r>
            <a:r>
              <a:rPr lang="en-US"/>
              <a:t>ột nhánh toán học liên quan đến phương trình tuyến tính</a:t>
            </a:r>
            <a:endParaRPr lang="en-US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</a:p>
          <a:p>
            <a: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Sử dụng ký hiệu véc tơ thì phương trình tuyến tình thành:  </a:t>
            </a:r>
            <a:endParaRPr lang="en-US"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 Gọi a là</a:t>
            </a:r>
            <a:r>
              <a:rPr lang="en-US" b="1"/>
              <a:t> phép biến đổi tuyến tính</a:t>
            </a:r>
            <a:r>
              <a:rPr lang="en-US"/>
              <a:t>(linear transformation) của x </a:t>
            </a:r>
            <a:endParaRPr lang="en-US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Nền tảng của hình học để xác định đối tượng như đường thẳng, mặt phẳng và phép quay:</a:t>
            </a:r>
            <a:endParaRPr lang="en-US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Phương trình tuyến tính xác định một mặt phẳng trong không gian </a:t>
            </a:r>
            <a:endParaRPr lang="en-US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Những đường thẳng giao nhau xác định nghiệm chung của các phương trình</a:t>
            </a:r>
            <a:endParaRPr lang="en-US"/>
          </a:p>
        </p:txBody>
      </p:sp>
      <p:sp>
        <p:nvSpPr>
          <p:cNvPr id="100" name="Google Shape;100;p2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101" name="Google Shape;101;p20" descr="{&quot;backgroundColor&quot;:&quot;#FFFFFF&quot;,&quot;code&quot;:&quot;$a_{1}x_{1}+a_{2}x_{2}+...+a_{n}x_{n}=b$&quot;,&quot;id&quot;:&quot;1&quot;,&quot;type&quot;:&quot;$&quot;,&quot;backgroundColorModified&quot;:false,&quot;font&quot;:{&quot;color&quot;:&quot;#595959&quot;,&quot;family&quot;:&quot;Arial&quot;,&quot;size&quot;:18},&quot;aid&quot;:null,&quot;ts&quot;:1622103397612,&quot;cs&quot;:&quot;u0HrTGGIpcIf+5ntVWVhUA==&quot;,&quot;size&quot;:{&quot;width&quot;:329.75,&quot;height&quot;:24.25}}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482700" y="1733800"/>
            <a:ext cx="3140869" cy="230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 descr="{&quot;backgroundColorModified&quot;:false,&quot;id&quot;:&quot;2&quot;,&quot;aid&quot;:null,&quot;type&quot;:&quot;$&quot;,&quot;backgroundColor&quot;:&quot;#FFFFFF&quot;,&quot;code&quot;:&quot;$a^{T}x=b$&quot;,&quot;font&quot;:{&quot;color&quot;:&quot;#595959&quot;,&quot;family&quot;:&quot;Arial&quot;,&quot;size&quot;:14},&quot;ts&quot;:1622103632475,&quot;cs&quot;:&quot;0xttvMPR6EIgVmd+WtdidQ==&quot;,&quot;size&quot;:{&quot;width&quot;:74.16666666666667,&quot;height&quot;:18.5}}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907575" y="2271625"/>
            <a:ext cx="706438" cy="176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 descr="{&quot;backgroundColor&quot;:&quot;#FFFFFF&quot;,&quot;id&quot;:&quot;3&quot;,&quot;aid&quot;:null,&quot;backgroundColorModified&quot;:false,&quot;type&quot;:&quot;$&quot;,&quot;font&quot;:{&quot;family&quot;:&quot;Arial&quot;,&quot;color&quot;:&quot;#595959&quot;,&quot;size&quot;:14},&quot;code&quot;:&quot;$\\left(x_{1},x_{2},...,x_{n}\\right)$&quot;,&quot;ts&quot;:1622104198941,&quot;cs&quot;:&quot;If+giduwdlU04UB3KNBkLQ==&quot;,&quot;size&quot;:{&quot;width&quot;:137,&quot;height&quot;:21.666666666666668}}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961650" y="3871050"/>
            <a:ext cx="1304925" cy="20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 trận chéo (Diagonal matrix)</a:t>
            </a:r>
            <a:endParaRPr lang="en-US"/>
          </a:p>
        </p:txBody>
      </p:sp>
      <p:sp>
        <p:nvSpPr>
          <p:cNvPr id="390" name="Google Shape;390;p47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 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 </a:t>
            </a:r>
            <a:r>
              <a:rPr lang="en-US"/>
              <a:t>Nhân ma trận chéo với vectơ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Ma trận </a:t>
            </a:r>
            <a:r>
              <a:rPr lang="en-US"/>
              <a:t>nghịch</a:t>
            </a:r>
            <a:r>
              <a:rPr lang="en-US"/>
              <a:t> đảo của ma trận chéo ( không phải ma trận chéo không)</a:t>
            </a:r>
            <a:r>
              <a:rPr lang="en-US"/>
              <a:t> 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1" name="Google Shape;391;p4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392" name="Google Shape;392;p47" descr="{&quot;id&quot;:&quot;15&quot;,&quot;code&quot;:&quot;$diag\\left(v\\right)=\\begin{bmatrix}\n{v_{1}}&amp;{\\cdots}&amp;{0}&amp;{\\cdots}&amp;{0}\\\\\n{\\vdots}&amp;{\\ddots}&amp;{\\vdots}&amp;{\\vdots}&amp;{\\vdots}\\\\\n{0}&amp;{\\cdots}&amp;{v_{i}}&amp;{\\cdots}&amp;{0}\\\\\n{\\vdots}&amp;{\\vdots}&amp;{\\vdots}&amp;{\\ddots}&amp;{\\vdots}\\\\\n{0}&amp;{\\cdots}&amp;{0}&amp;{\\cdots}&amp;{v_{n}}\\\\\n\\end{bmatrix}$&quot;,&quot;backgroundColor&quot;:&quot;#FFFFFF&quot;,&quot;backgroundColorModified&quot;:false,&quot;font&quot;:{&quot;family&quot;:&quot;Arial&quot;,&quot;size&quot;:7.5,&quot;color&quot;:&quot;#595959&quot;},&quot;aid&quot;:null,&quot;type&quot;:&quot;$&quot;,&quot;ts&quot;:1622223870490,&quot;cs&quot;:&quot;Hp05WuZk2CV5BmsEgTQo6Q==&quot;,&quot;size&quot;:{&quot;width&quot;:171.99999999999997,&quot;height&quot;:94.99999999999999}}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281682" y="1444375"/>
            <a:ext cx="1638300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7" descr="{&quot;aid&quot;:null,&quot;id&quot;:&quot;15&quot;,&quot;font&quot;:{&quot;color&quot;:&quot;#595959&quot;,&quot;family&quot;:&quot;Arial&quot;,&quot;size&quot;:18},&quot;backgroundColor&quot;:&quot;#FFFFFF&quot;,&quot;backgroundColorModified&quot;:false,&quot;code&quot;:&quot;$diag\\left(v\\right).x\\,=\\,v\\circ x$&quot;,&quot;type&quot;:&quot;$&quot;,&quot;ts&quot;:1622223982064,&quot;cs&quot;:&quot;QCJRyPnvhdY10/oqIH0ALg==&quot;,&quot;size&quot;:{&quot;width&quot;:217.66666666666666,&quot;height&quot;:28.66666666666663}}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962632" y="2937831"/>
            <a:ext cx="2073275" cy="27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7" descr="{&quot;id&quot;:&quot;15&quot;,&quot;aid&quot;:null,&quot;code&quot;:&quot;$diag\\left(v\\right)^{-1}\\,=\\,diag\\left(\\left[\\frac{1}{v_{1}},\\frac{1}{v_{2}},...,\\frac{1}{v_{n}}\\right]^{T}\\right)$&quot;,&quot;type&quot;:&quot;$&quot;,&quot;backgroundColorModified&quot;:false,&quot;backgroundColor&quot;:&quot;#FFFFFF&quot;,&quot;font&quot;:{&quot;color&quot;:&quot;#595959&quot;,&quot;size&quot;:18,&quot;family&quot;:&quot;Arial&quot;},&quot;ts&quot;:1622224186260,&quot;cs&quot;:&quot;7RFEimVnIj2SS9HFNXFeRQ==&quot;,&quot;size&quot;:{&quot;width&quot;:458.6666666666667,&quot;height&quot;:68}}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670620" y="3921181"/>
            <a:ext cx="4368800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 trận đối xứng( symmetric matrix)</a:t>
            </a:r>
            <a:endParaRPr lang="en-US"/>
          </a:p>
        </p:txBody>
      </p:sp>
      <p:sp>
        <p:nvSpPr>
          <p:cNvPr id="401" name="Google Shape;401;p48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Ma trận đối xứng là ma trận có tính chất:</a:t>
            </a:r>
            <a:endParaRPr lang="en-US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Ma trận khoảng cách:  </a:t>
            </a:r>
            <a:endParaRPr lang="en-US"/>
          </a:p>
        </p:txBody>
      </p:sp>
      <p:sp>
        <p:nvSpPr>
          <p:cNvPr id="402" name="Google Shape;402;p4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403" name="Google Shape;403;p48" descr="{&quot;id&quot;:&quot;33&quot;,&quot;backgroundColor&quot;:&quot;#FFFFFF&quot;,&quot;font&quot;:{&quot;color&quot;:&quot;#595959&quot;,&quot;family&quot;:&quot;Arial&quot;,&quot;size&quot;:18},&quot;aid&quot;:null,&quot;type&quot;:&quot;$&quot;,&quot;code&quot;:&quot;$A=A^{T}$&quot;,&quot;backgroundColorModified&quot;:false,&quot;ts&quot;:1622423384458,&quot;cs&quot;:&quot;ujT+eMl3bRJ70nleoyhT/A==&quot;,&quot;size&quot;:{&quot;width&quot;:92.66666666666667,&quot;height&quot;:24}}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136900" y="1243750"/>
            <a:ext cx="8826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81175" y="2465350"/>
            <a:ext cx="7631024" cy="192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Hệ trực giao và trực chuẩn</a:t>
            </a:r>
            <a:endParaRPr lang="en-US"/>
          </a:p>
        </p:txBody>
      </p:sp>
      <p:sp>
        <p:nvSpPr>
          <p:cNvPr id="411" name="Google Shape;411;p49"/>
          <p:cNvSpPr txBox="1"/>
          <p:nvPr>
            <p:ph type="body" idx="1"/>
          </p:nvPr>
        </p:nvSpPr>
        <p:spPr>
          <a:xfrm>
            <a:off x="311700" y="1152475"/>
            <a:ext cx="8520600" cy="36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Một hệ cơ sở </a:t>
            </a:r>
            <a:endParaRPr lang="en-US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Hệ cơ sở </a:t>
            </a:r>
            <a:r>
              <a:rPr lang="en-US" b="1"/>
              <a:t>trực giao</a:t>
            </a:r>
            <a:r>
              <a:rPr lang="en-US"/>
              <a:t> nếu </a:t>
            </a:r>
            <a:endParaRPr lang="en-US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 </a:t>
            </a:r>
            <a:endParaRPr lang="en-US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Hệ cơ sở </a:t>
            </a:r>
            <a:r>
              <a:rPr lang="en-US" b="1"/>
              <a:t>trực chuẩn</a:t>
            </a:r>
            <a:r>
              <a:rPr lang="en-US"/>
              <a:t>: 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Hệ trực chuẩn </a:t>
            </a:r>
            <a:endParaRPr lang="en-US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b="1"/>
              <a:t>Ma trận trực giao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b="1"/>
              <a:t>V ma trận trực giao </a:t>
            </a:r>
            <a:r>
              <a:rPr lang="en-US"/>
              <a:t>thì</a:t>
            </a:r>
            <a:endParaRPr lang="en-US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Lưu ý: không có khái niệm ma trận trực chuẩn </a:t>
            </a:r>
            <a:endParaRPr lang="en-US"/>
          </a:p>
        </p:txBody>
      </p:sp>
      <p:sp>
        <p:nvSpPr>
          <p:cNvPr id="412" name="Google Shape;412;p4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413" name="Google Shape;413;p49" descr="{&quot;id&quot;:&quot;37&quot;,&quot;code&quot;:&quot;$v_{1},v_{2},...v_{n}$&quot;,&quot;aid&quot;:null,&quot;backgroundColorModified&quot;:false,&quot;type&quot;:&quot;$&quot;,&quot;backgroundColor&quot;:&quot;#FFFFFF&quot;,&quot;font&quot;:{&quot;color&quot;:&quot;#595959&quot;,&quot;family&quot;:&quot;Arial&quot;,&quot;size&quot;:14},&quot;ts&quot;:1623162219235,&quot;cs&quot;:&quot;VgngO8zGMil1NnhbYGii/g==&quot;,&quot;size&quot;:{&quot;width&quot;:107.16666666666667,&quot;height&quot;:13.833333333333334}}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358425" y="1307911"/>
            <a:ext cx="1020775" cy="19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9" descr="{&quot;aid&quot;:null,&quot;backgroundColorModified&quot;:false,&quot;code&quot;:&quot;$v_{i}v_{j}^{T}=0,\\,\\forall i\\neq j$&quot;,&quot;backgroundColor&quot;:&quot;#FFFFFF&quot;,&quot;type&quot;:&quot;$&quot;,&quot;font&quot;:{&quot;size&quot;:20.5,&quot;family&quot;:&quot;Arial&quot;,&quot;color&quot;:&quot;#595959&quot;},&quot;id&quot;:&quot;37&quot;,&quot;ts&quot;:1623162360487,&quot;cs&quot;:&quot;ha4xvgyUCXB2zO7zlTDtSA==&quot;,&quot;size&quot;:{&quot;width&quot;:220,&quot;height&quot;:40.50000000000002}}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460650" y="1501053"/>
            <a:ext cx="2095500" cy="385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742975" y="967375"/>
            <a:ext cx="3019675" cy="181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9" descr="{&quot;backgroundColor&quot;:&quot;#FFFFFF&quot;,&quot;aid&quot;:null,&quot;type&quot;:&quot;gather*&quot;,&quot;code&quot;:&quot;\\begin{gather*}\n{v_{i}v_{j}^{T}=\\,0,\\,\\forall i\\neq j}\\\\\n{v_{i}v_{j}^{T}=\\,1,\\,\\forall i=j}\t\n\\end{gather*}&quot;,&quot;id&quot;:&quot;37&quot;,&quot;font&quot;:{&quot;family&quot;:&quot;Arial&quot;,&quot;color&quot;:&quot;#595959&quot;,&quot;size&quot;:20.5},&quot;backgroundColorModified&quot;:false,&quot;ts&quot;:1623162529961,&quot;cs&quot;:&quot;9EaY+HzaEkU68iVjT85s2g==&quot;,&quot;size&quot;:{&quot;width&quot;:226.19999999999996,&quot;height&quot;:92}}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120214" y="1981270"/>
            <a:ext cx="215455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9" descr="{&quot;id&quot;:&quot;37&quot;,&quot;code&quot;:&quot;$v_{1},v_{2},...v_{n}$&quot;,&quot;aid&quot;:null,&quot;backgroundColorModified&quot;:false,&quot;type&quot;:&quot;$&quot;,&quot;backgroundColor&quot;:&quot;#FFFFFF&quot;,&quot;font&quot;:{&quot;color&quot;:&quot;#595959&quot;,&quot;family&quot;:&quot;Arial&quot;,&quot;size&quot;:14},&quot;ts&quot;:1623162219235,&quot;cs&quot;:&quot;VgngO8zGMil1NnhbYGii/g==&quot;,&quot;size&quot;:{&quot;width&quot;:107.16666666666667,&quot;height&quot;:13.833333333333334}}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403300" y="3001586"/>
            <a:ext cx="1020775" cy="19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9" descr="{&quot;backgroundColor&quot;:&quot;#FFFFFF&quot;,&quot;backgroundColorModified&quot;:false,&quot;font&quot;:{&quot;family&quot;:&quot;Arial&quot;,&quot;color&quot;:&quot;#595959&quot;,&quot;size&quot;:20.5},&quot;id&quot;:&quot;37&quot;,&quot;type&quot;:&quot;$&quot;,&quot;code&quot;:&quot;$V=\\left[v_{1},v_{2},...v_{n}\\right]$&quot;,&quot;aid&quot;:null,&quot;ts&quot;:1623162823642,&quot;cs&quot;:&quot;eIV3i+a16Tv5kLVby0UmQg==&quot;,&quot;size&quot;:{&quot;width&quot;:238.60000000000002,&quot;height&quot;:32}}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2912475" y="3232460"/>
            <a:ext cx="227266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9" descr="{&quot;backgroundColor&quot;:&quot;#FFFFFF&quot;,&quot;type&quot;:&quot;$&quot;,&quot;code&quot;:&quot;$VV^{T}=VV^{-1}=I$&quot;,&quot;backgroundColorModified&quot;:false,&quot;aid&quot;:null,&quot;id&quot;:&quot;37&quot;,&quot;font&quot;:{&quot;size&quot;:20.5,&quot;family&quot;:&quot;Arial&quot;,&quot;color&quot;:&quot;#595959&quot;},&quot;ts&quot;:1623163002282,&quot;cs&quot;:&quot;T087FYZ9BKFa4+eiPjZKAw==&quot;,&quot;size&quot;:{&quot;width&quot;:250.40000000000006,&quot;height&quot;:27.600000000000012}}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3880325" y="3821134"/>
            <a:ext cx="2385060" cy="262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Phân rã ma trận (Matrix decomposition )</a:t>
            </a:r>
            <a:endParaRPr lang="en-US"/>
          </a:p>
        </p:txBody>
      </p:sp>
      <p:sp>
        <p:nvSpPr>
          <p:cNvPr id="426" name="Google Shape;426;p50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Ma trận có thể phân rã thành các nhân tố</a:t>
            </a:r>
            <a:endParaRPr lang="en-US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Số nguyên lớn hơn 1 có thể phân rã thành các số nguyên tố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/>
              <a:t>Ma </a:t>
            </a:r>
            <a:r>
              <a:rPr lang="en-US" b="1"/>
              <a:t>trận</a:t>
            </a:r>
            <a:r>
              <a:rPr lang="en-US" b="1"/>
              <a:t> A có thể phân rã thành các ma trận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V - vectơ riêng của A</a:t>
            </a:r>
            <a:endParaRPr lang="en-US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   - chỉ số riêng của A</a:t>
            </a:r>
            <a:endParaRPr lang="en-US"/>
          </a:p>
        </p:txBody>
      </p:sp>
      <p:sp>
        <p:nvSpPr>
          <p:cNvPr id="427" name="Google Shape;427;p5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428" name="Google Shape;428;p50" descr="{&quot;backgroundColorModified&quot;:false,&quot;backgroundColor&quot;:&quot;#FFFFFF&quot;,&quot;aid&quot;:null,&quot;type&quot;:&quot;gather*&quot;,&quot;font&quot;:{&quot;color&quot;:&quot;#595959&quot;,&quot;family&quot;:&quot;Arial&quot;,&quot;size&quot;:18},&quot;code&quot;:&quot;\\begin{gather*}\n{n\\,=\\,p_{1}^{\\alpha_{1}}.p_{2}^{\\alpha_{2}}.p_{3}^{\\alpha_{3}}...p_{s}^{\\alpha_{s}},\\,p_{1}&lt;p_{2}&lt;p_{3}...&lt;p_{s},\\,p_{i}-nt,\\,\\alpha_{i}\\in N}\t\n\\end{gather*}&quot;,&quot;id&quot;:&quot;1&quot;,&quot;ts&quot;:1621745611764,&quot;cs&quot;:&quot;4rFi90rrpK3YF1FC0FjyrQ==&quot;,&quot;size&quot;:{&quot;width&quot;:719.5,&quot;height&quot;:30.5}}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018749" y="2359690"/>
            <a:ext cx="6853238" cy="290513"/>
          </a:xfrm>
          <a:prstGeom prst="rect">
            <a:avLst/>
          </a:prstGeom>
          <a:noFill/>
          <a:ln w="9525" cap="flat" cmpd="sng">
            <a:solidFill>
              <a:srgbClr val="0097A7"/>
            </a:solidFill>
            <a:prstDash val="dot"/>
            <a:round/>
            <a:headEnd type="none" w="sm" len="sm"/>
            <a:tailEnd type="none" w="sm" len="sm"/>
          </a:ln>
        </p:spPr>
      </p:pic>
      <p:pic>
        <p:nvPicPr>
          <p:cNvPr id="429" name="Google Shape;429;p50" descr="{&quot;code&quot;:&quot;$A\\,=\\,Vdiag\\left(\\lambda\\right)V^{-1}$&quot;,&quot;font&quot;:{&quot;color&quot;:&quot;#595959&quot;,&quot;family&quot;:&quot;Arial&quot;,&quot;size&quot;:18},&quot;aid&quot;:null,&quot;type&quot;:&quot;$&quot;,&quot;backgroundColorModified&quot;:false,&quot;id&quot;:&quot;15&quot;,&quot;backgroundColor&quot;:&quot;#FFFFFF&quot;,&quot;ts&quot;:1622224761558,&quot;cs&quot;:&quot;ZcrVPWbgkl/B9wsJnNd5Sg==&quot;,&quot;size&quot;:{&quot;width&quot;:227.20000000000005,&quot;height&quot;:31}}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917760" y="3221605"/>
            <a:ext cx="2164080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0" descr="{&quot;aid&quot;:null,&quot;backgroundColor&quot;:&quot;#FFFFFF&quot;,&quot;type&quot;:&quot;$&quot;,&quot;backgroundColorModified&quot;:false,&quot;font&quot;:{&quot;family&quot;:&quot;Arial&quot;,&quot;color&quot;:&quot;#595959&quot;,&quot;size&quot;:14},&quot;code&quot;:&quot;$\\lambda$&quot;,&quot;id&quot;:&quot;29&quot;,&quot;ts&quot;:1622224873662,&quot;cs&quot;:&quot;0N51mkiV6JsZxQsKGikMTw==&quot;,&quot;size&quot;:{&quot;width&quot;:11.5,&quot;height&quot;:15.333333333333334}}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300700" y="3370825"/>
            <a:ext cx="109538" cy="1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Vectơ riêng và giá trị riêng(</a:t>
            </a:r>
            <a:r>
              <a:rPr lang="en-US"/>
              <a:t>tiếp</a:t>
            </a:r>
            <a:r>
              <a:rPr lang="en-US"/>
              <a:t>)</a:t>
            </a:r>
            <a:endParaRPr lang="en-US"/>
          </a:p>
        </p:txBody>
      </p:sp>
      <p:sp>
        <p:nvSpPr>
          <p:cNvPr id="437" name="Google Shape;437;p51"/>
          <p:cNvSpPr txBox="1"/>
          <p:nvPr>
            <p:ph type="body" idx="1"/>
          </p:nvPr>
        </p:nvSpPr>
        <p:spPr>
          <a:xfrm>
            <a:off x="311700" y="1152475"/>
            <a:ext cx="4498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/>
              <a:t>Phương trình đặc trưng</a:t>
            </a:r>
            <a:r>
              <a:rPr lang="en-US"/>
              <a:t> của </a:t>
            </a:r>
            <a:r>
              <a:rPr lang="en-US"/>
              <a:t>A: 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Định thức đặc trưng của A </a:t>
            </a:r>
            <a:endParaRPr lang="en-US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Chỉ số </a:t>
            </a:r>
            <a:r>
              <a:rPr lang="en-US"/>
              <a:t>riêng </a:t>
            </a:r>
            <a:r>
              <a:rPr lang="en-US"/>
              <a:t>của ma trận A</a:t>
            </a:r>
            <a:r>
              <a:rPr lang="en-US"/>
              <a:t>: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Chỉ số riêng</a:t>
            </a:r>
            <a:endParaRPr lang="en-US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lang="en-US"/>
          </a:p>
        </p:txBody>
      </p:sp>
      <p:sp>
        <p:nvSpPr>
          <p:cNvPr id="438" name="Google Shape;438;p5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439" name="Google Shape;439;p51" descr="{&quot;backgroundColor&quot;:&quot;#FFFFFF&quot;,&quot;id&quot;:&quot;30&quot;,&quot;backgroundColorModified&quot;:false,&quot;aid&quot;:null,&quot;type&quot;:&quot;$&quot;,&quot;font&quot;:{&quot;color&quot;:&quot;#595959&quot;,&quot;size&quot;:18,&quot;family&quot;:&quot;Arial&quot;},&quot;code&quot;:&quot;$\\,\\left(A-\\lambda I_{n}\\right)v=0$&quot;,&quot;ts&quot;:1622264751463,&quot;cs&quot;:&quot;HqLM6NDUW3hnN6KZxyUW/A==&quot;,&quot;size&quot;:{&quot;width&quot;:181.66666666666666,&quot;height&quot;:28.666666666666668}}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620793" y="1738025"/>
            <a:ext cx="1730375" cy="27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1" descr="{&quot;backgroundColor&quot;:&quot;#FFFFFF&quot;,&quot;font&quot;:{&quot;family&quot;:&quot;Arial&quot;,&quot;color&quot;:&quot;#595959&quot;,&quot;size&quot;:18},&quot;type&quot;:&quot;$&quot;,&quot;id&quot;:&quot;30&quot;,&quot;aid&quot;:null,&quot;code&quot;:&quot;$det\\,\\left(A-\\lambda I_{n}\\right)=0$&quot;,&quot;backgroundColorModified&quot;:false,&quot;ts&quot;:1622264806093,&quot;cs&quot;:&quot;q11XYVBBPIovASJfrs2PUg==&quot;,&quot;size&quot;:{&quot;width&quot;:211.83333333333334,&quot;height&quot;:28.666666666666668}}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552243" y="2731380"/>
            <a:ext cx="2017713" cy="27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51" descr="{&quot;backgroundColorModified&quot;:false,&quot;type&quot;:&quot;$&quot;,&quot;id&quot;:&quot;30&quot;,&quot;aid&quot;:null,&quot;font&quot;:{&quot;size&quot;:18,&quot;family&quot;:&quot;Arial&quot;,&quot;color&quot;:&quot;#595959&quot;},&quot;code&quot;:&quot;$det\\,\\left(A-\\lambda I_{n}\\right)=\\left(\\lambda_{1}-\\lambda \\right)\\left(\\lambda_{2}-\\lambda \\right)...\\left(\\lambda_{n}-\\lambda \\right)=0$&quot;,&quot;backgroundColor&quot;:&quot;#FFFFFF&quot;,&quot;ts&quot;:1622265189378,&quot;cs&quot;:&quot;9V7k6PrfHPolrm3iX8TNMQ==&quot;,&quot;size&quot;:{&quot;width&quot;:590,&quot;height&quot;:29}}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268593" y="3595867"/>
            <a:ext cx="561975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1" descr="{&quot;backgroundColorModified&quot;:false,&quot;type&quot;:&quot;$&quot;,&quot;font&quot;:{&quot;color&quot;:&quot;#595959&quot;,&quot;size&quot;:18,&quot;family&quot;:&quot;Arial&quot;},&quot;aid&quot;:null,&quot;code&quot;:&quot;$\\lambda_{1},\\lambda_{2}...\\lambda_{n}$&quot;,&quot;backgroundColor&quot;:&quot;#FFFFFF&quot;,&quot;id&quot;:&quot;30&quot;,&quot;ts&quot;:1622265301158,&quot;cs&quot;:&quot;mJZme2CgZdLm+gpXO6p1gw==&quot;,&quot;size&quot;:{&quot;width&quot;:131.83333333333334,&quot;height&quot;:25.333333333333332}}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333763" y="4292642"/>
            <a:ext cx="1255713" cy="24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Vectơ riêng và giá trị riêng(tiếp)</a:t>
            </a:r>
            <a:endParaRPr lang="en-US"/>
          </a:p>
        </p:txBody>
      </p:sp>
      <p:sp>
        <p:nvSpPr>
          <p:cNvPr id="449" name="Google Shape;449;p52"/>
          <p:cNvSpPr txBox="1"/>
          <p:nvPr>
            <p:ph type="body" idx="1"/>
          </p:nvPr>
        </p:nvSpPr>
        <p:spPr>
          <a:xfrm>
            <a:off x="311700" y="1152475"/>
            <a:ext cx="6882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Ví dụ về ma trận không suy biến: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Định thức đặc trưng của A </a:t>
            </a:r>
            <a:endParaRPr lang="en-US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/>
              <a:t>Chỉ số riêng</a:t>
            </a:r>
            <a:r>
              <a:rPr lang="en-US"/>
              <a:t> của ma trận A: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/>
              <a:t>Vectơ riêng</a:t>
            </a:r>
            <a:r>
              <a:rPr lang="en-US"/>
              <a:t> của ma trận A</a:t>
            </a:r>
            <a:endParaRPr lang="en-US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lang="en-US"/>
          </a:p>
        </p:txBody>
      </p:sp>
      <p:sp>
        <p:nvSpPr>
          <p:cNvPr id="450" name="Google Shape;450;p5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451" name="Google Shape;451;p52" descr="{&quot;backgroundColor&quot;:&quot;#FFFFFF&quot;,&quot;code&quot;:&quot;$\\,A=\\begin{pmatrix}\n{2}&amp;{1}\\\\\n{1}&amp;{2}\\\\\n\\end{pmatrix}$&quot;,&quot;backgroundColorModified&quot;:false,&quot;id&quot;:&quot;30&quot;,&quot;type&quot;:&quot;$&quot;,&quot;aid&quot;:null,&quot;font&quot;:{&quot;size&quot;:18,&quot;family&quot;:&quot;Arial&quot;,&quot;color&quot;:&quot;#595959&quot;},&quot;ts&quot;:1622424234291,&quot;cs&quot;:&quot;vVG5pWhK5MlH3DTLgY3L2Q==&quot;,&quot;size&quot;:{&quot;width&quot;:149.5,&quot;height&quot;:68}}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705501" y="1550700"/>
            <a:ext cx="1423988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2" descr="{&quot;font&quot;:{&quot;color&quot;:&quot;#595959&quot;,&quot;family&quot;:&quot;Arial&quot;,&quot;size&quot;:18},&quot;code&quot;:&quot;$\\lambda_{1}=1,\\,\\lambda_{2}=3.$&quot;,&quot;id&quot;:&quot;30&quot;,&quot;type&quot;:&quot;$&quot;,&quot;backgroundColor&quot;:&quot;#FFFFFF&quot;,&quot;backgroundColorModified&quot;:false,&quot;aid&quot;:null,&quot;ts&quot;:1622424518381,&quot;cs&quot;:&quot;emghHeoK8CIhAN0ipqIAdQ==&quot;,&quot;size&quot;:{&quot;width&quot;:180.5,&quot;height&quot;:25.333333333333332}}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094417" y="3595867"/>
            <a:ext cx="1719263" cy="2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2" descr="{&quot;type&quot;:&quot;$&quot;,&quot;code&quot;:&quot;$v_{\\lambda_{1}=1}\\,=\\begin{pmatrix}\n{1}&amp;{-1}\\\\\n\\end{pmatrix}^{T},v_{\\lambda_{2}=2}\\,=\\begin{pmatrix}\n{1}&amp;{1}\\\\\n\\end{pmatrix}^{T}$&quot;,&quot;aid&quot;:null,&quot;backgroundColorModified&quot;:false,&quot;font&quot;:{&quot;color&quot;:&quot;#595959&quot;,&quot;family&quot;:&quot;Arial&quot;,&quot;size&quot;:18},&quot;id&quot;:&quot;30&quot;,&quot;backgroundColor&quot;:&quot;#FFFFFF&quot;,&quot;ts&quot;:1622424759862,&quot;cs&quot;:&quot;yNFqNmb5KFbFfbP8Xk5qFQ==&quot;,&quot;size&quot;:{&quot;width&quot;:424.3333333333334,&quot;height&quot;:34}}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33763" y="4362984"/>
            <a:ext cx="404177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52" descr="{&quot;backgroundColor&quot;:&quot;#FFFFFF&quot;,&quot;type&quot;:&quot;$&quot;,&quot;id&quot;:&quot;34&quot;,&quot;aid&quot;:null,&quot;backgroundColorModified&quot;:false,&quot;font&quot;:{&quot;size&quot;:18,&quot;family&quot;:&quot;Arial&quot;,&quot;color&quot;:&quot;#000000&quot;},&quot;code&quot;:&quot;$det\\,\\left(A-\\lambda I_{n}\\right)=\\begin{pmatrix}\n{2-\\lambda_{}}&amp;{1}\\\\\n{1}&amp;{2-\\lambda_{}}\\\\\n\\end{pmatrix}=0$&quot;,&quot;ts&quot;:1622424468657,&quot;cs&quot;:&quot;fd4Rz45aLG3cBo1vN2KpJA==&quot;,&quot;size&quot;:{&quot;width&quot;:452,&quot;height&quot;:68}}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264850" y="2482550"/>
            <a:ext cx="4305300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3"/>
          <p:cNvSpPr txBox="1"/>
          <p:nvPr>
            <p:ph type="title"/>
          </p:nvPr>
        </p:nvSpPr>
        <p:spPr>
          <a:xfrm>
            <a:off x="367725" y="176075"/>
            <a:ext cx="865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/>
              <a:t>Eigen decomposition</a:t>
            </a:r>
            <a:endParaRPr sz="2500" b="1"/>
          </a:p>
        </p:txBody>
      </p:sp>
      <p:sp>
        <p:nvSpPr>
          <p:cNvPr id="461" name="Google Shape;461;p53"/>
          <p:cNvSpPr txBox="1"/>
          <p:nvPr>
            <p:ph type="body" idx="1"/>
          </p:nvPr>
        </p:nvSpPr>
        <p:spPr>
          <a:xfrm>
            <a:off x="367725" y="939575"/>
            <a:ext cx="8520600" cy="39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Ma trận A có n vectơ riêng độc lập tuyến tính 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Xây dựng các </a:t>
            </a:r>
            <a:r>
              <a:rPr lang="en-US" b="1"/>
              <a:t>ma trận V </a:t>
            </a:r>
            <a:r>
              <a:rPr lang="en-US"/>
              <a:t> bởi các các vectơ riêng</a:t>
            </a:r>
            <a:endParaRPr lang="en-US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Xây dựng </a:t>
            </a:r>
            <a:r>
              <a:rPr lang="en-US" b="1"/>
              <a:t>ma trận đường chéo </a:t>
            </a:r>
            <a:r>
              <a:rPr lang="en-US"/>
              <a:t>bởi các chỉ số riêng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/>
              <a:t>Ma trận phân rã theo theo chỉ số riêng:</a:t>
            </a:r>
            <a:endParaRPr b="1"/>
          </a:p>
        </p:txBody>
      </p:sp>
      <p:sp>
        <p:nvSpPr>
          <p:cNvPr id="462" name="Google Shape;462;p5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463" name="Google Shape;463;p53" descr="{&quot;backgroundColor&quot;:&quot;#FFFFFF&quot;,&quot;font&quot;:{&quot;family&quot;:&quot;Arial&quot;,&quot;color&quot;:&quot;#595959&quot;,&quot;size&quot;:18},&quot;type&quot;:&quot;gather*&quot;,&quot;code&quot;:&quot;\\begin{gather*}\n{\\,v_{1},v_{2},...,v_{n}\\,\\,\\,\\,\\,\\,\\,\\,\\,\\,\\,\\,\\,\\,\\,\\,\\,\\,\\,\\,\\lambda_{1},\\lambda_{2},...,\\lambda_{n}}\\\\\n{\\,}\t\n\\end{gather*}&quot;,&quot;aid&quot;:null,&quot;backgroundColorModified&quot;:false,&quot;id&quot;:&quot;35&quot;,&quot;ts&quot;:1622448055246,&quot;cs&quot;:&quot;a2jRbcpg/qtQoH9yaEz8wA==&quot;,&quot;size&quot;:{&quot;width&quot;:404,&quot;height&quot;:25.333333333333332}}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989629" y="1463863"/>
            <a:ext cx="3848100" cy="2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3" descr="{&quot;code&quot;:&quot;$\\,V=\\begin{bmatrix}\n{v_{1}}&amp;{v_{2}}&amp;{\\dots}&amp;{v_{n}}\\\\\n\\end{bmatrix}$&quot;,&quot;backgroundColorModified&quot;:false,&quot;font&quot;:{&quot;family&quot;:&quot;Arial&quot;,&quot;color&quot;:&quot;#595959&quot;,&quot;size&quot;:18},&quot;id&quot;:&quot;30&quot;,&quot;aid&quot;:null,&quot;backgroundColor&quot;:&quot;#FFFFFF&quot;,&quot;type&quot;:&quot;$&quot;,&quot;ts&quot;:1622524904420,&quot;cs&quot;:&quot;0+2DAYSeqdORla66dWqfqQ==&quot;,&quot;size&quot;:{&quot;width&quot;:264.50000000000006,&quot;height&quot;:28.75}}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146431" y="2506040"/>
            <a:ext cx="2519363" cy="27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3" descr="{&quot;backgroundColor&quot;:&quot;#FFFFFF&quot;,&quot;type&quot;:&quot;$&quot;,&quot;backgroundColorModified&quot;:false,&quot;code&quot;:&quot;$\\,\\lambda=\\begin{bmatrix}\n{\\lambda _{1}}&amp;{\\lambda_{2}}&amp;{\\dots}&amp;{\\lambda_{n}}\\\\\n\\end{bmatrix}$&quot;,&quot;font&quot;:{&quot;color&quot;:&quot;#595959&quot;,&quot;family&quot;:&quot;Arial&quot;,&quot;size&quot;:18},&quot;id&quot;:&quot;30&quot;,&quot;aid&quot;:null,&quot;ts&quot;:1622448356383,&quot;cs&quot;:&quot;GJ8JXej121/U8v/MMXKWDQ==&quot;,&quot;size&quot;:{&quot;width&quot;:267.74999999999994,&quot;height&quot;:28.75}}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730591" y="3396675"/>
            <a:ext cx="2550319" cy="27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3" descr="{&quot;backgroundColorModified&quot;:false,&quot;backgroundColor&quot;:&quot;#FFFFFF&quot;,&quot;code&quot;:&quot;$\\,A=Vdiag\\left(\\lambda\\right)V^{-1}$&quot;,&quot;id&quot;:&quot;30&quot;,&quot;type&quot;:&quot;$&quot;,&quot;font&quot;:{&quot;color&quot;:&quot;#595959&quot;,&quot;family&quot;:&quot;Arial&quot;,&quot;size&quot;:18},&quot;aid&quot;:null,&quot;ts&quot;:1623161492784,&quot;cs&quot;:&quot;arAbFxhBLZ7vGw8V2cVReQ==&quot;,&quot;size&quot;:{&quot;width&quot;:217.6,&quot;height&quot;:31}}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658218" y="4389394"/>
            <a:ext cx="2072640" cy="29527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4"/>
          <p:cNvSpPr txBox="1"/>
          <p:nvPr>
            <p:ph type="title"/>
          </p:nvPr>
        </p:nvSpPr>
        <p:spPr>
          <a:xfrm>
            <a:off x="367725" y="176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/>
              <a:t>Eigen decomposition</a:t>
            </a:r>
            <a:r>
              <a:rPr lang="en-US"/>
              <a:t> ( tiếp)</a:t>
            </a:r>
            <a:endParaRPr lang="en-US"/>
          </a:p>
        </p:txBody>
      </p:sp>
      <p:sp>
        <p:nvSpPr>
          <p:cNvPr id="473" name="Google Shape;473;p54"/>
          <p:cNvSpPr txBox="1"/>
          <p:nvPr>
            <p:ph type="body" idx="1"/>
          </p:nvPr>
        </p:nvSpPr>
        <p:spPr>
          <a:xfrm>
            <a:off x="367725" y="939575"/>
            <a:ext cx="8520600" cy="39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/>
              <a:t>Ma trận A </a:t>
            </a:r>
            <a:r>
              <a:rPr lang="en-US" b="1"/>
              <a:t>đối xứng</a:t>
            </a:r>
            <a:r>
              <a:rPr lang="en-US"/>
              <a:t> có giá trị thực                                   :</a:t>
            </a:r>
            <a:endParaRPr lang="en-US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/>
              <a:t>Ma trận trực giao Q, tức </a:t>
            </a:r>
            <a:r>
              <a:rPr lang="en-US"/>
              <a:t> </a:t>
            </a:r>
            <a:endParaRPr lang="en-US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Ma trận chéo hóa </a:t>
            </a:r>
            <a:r>
              <a:rPr lang="en-US"/>
              <a:t>các chỉ số riêng </a:t>
            </a:r>
            <a:r>
              <a:rPr lang="en-US"/>
              <a:t>của A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/>
              <a:t>Ma trận đối xứng được phân rã </a:t>
            </a:r>
            <a:r>
              <a:rPr lang="en-US" b="1"/>
              <a:t>:</a:t>
            </a:r>
            <a:endParaRPr b="1"/>
          </a:p>
        </p:txBody>
      </p:sp>
      <p:sp>
        <p:nvSpPr>
          <p:cNvPr id="474" name="Google Shape;474;p5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475" name="Google Shape;475;p54" descr="{&quot;aid&quot;:null,&quot;code&quot;:&quot;\\begin{gather*}\n{A_{ij}\\,\\in R,\\,A=A^{T}}\t\n\\end{gather*}&quot;,&quot;type&quot;:&quot;gather*&quot;,&quot;backgroundColorModified&quot;:false,&quot;id&quot;:&quot;35&quot;,&quot;font&quot;:{&quot;size&quot;:18,&quot;family&quot;:&quot;Arial&quot;,&quot;color&quot;:&quot;#595959&quot;},&quot;backgroundColor&quot;:&quot;#FFFFFF&quot;,&quot;ts&quot;:1622510335364,&quot;cs&quot;:&quot;57eplBAZtl4ce3Z4yIN4Rw==&quot;,&quot;size&quot;:{&quot;width&quot;:207.66666666666666,&quot;height&quot;:33.49999999999998}}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499269" y="993213"/>
            <a:ext cx="1978025" cy="319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54" descr="{&quot;backgroundColor&quot;:&quot;#FFFFFF&quot;,&quot;type&quot;:&quot;$&quot;,&quot;backgroundColorModified&quot;:false,&quot;code&quot;:&quot;$\\,\\lambda=\\begin{bmatrix}\n{\\lambda _{1}}&amp;{\\lambda_{2}}&amp;{\\dots}&amp;{\\lambda_{n}}\\\\\n\\end{bmatrix}$&quot;,&quot;font&quot;:{&quot;color&quot;:&quot;#595959&quot;,&quot;family&quot;:&quot;Arial&quot;,&quot;size&quot;:18},&quot;id&quot;:&quot;30&quot;,&quot;aid&quot;:null,&quot;ts&quot;:1622448356383,&quot;cs&quot;:&quot;GJ8JXej121/U8v/MMXKWDQ==&quot;,&quot;size&quot;:{&quot;width&quot;:267.74999999999994,&quot;height&quot;:28.75}}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730591" y="3396675"/>
            <a:ext cx="2550319" cy="27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54" descr="{&quot;backgroundColor&quot;:&quot;#FFFFFF&quot;,&quot;font&quot;:{&quot;family&quot;:&quot;Arial&quot;,&quot;color&quot;:&quot;#595959&quot;,&quot;size&quot;:18},&quot;type&quot;:&quot;gather*&quot;,&quot;code&quot;:&quot;\\begin{gather*}\n{\\,v_{1},v_{2},...,v_{n}\\,\\,\\,\\,\\,\\,\\,\\,\\,\\,\\,\\,\\,\\,\\,\\,\\,\\,\\,\\,\\lambda_{1},\\lambda_{2},...,\\lambda_{n}}\\\\\n{\\,}\t\n\\end{gather*}&quot;,&quot;aid&quot;:null,&quot;backgroundColorModified&quot;:false,&quot;id&quot;:&quot;35&quot;,&quot;ts&quot;:1622448055246,&quot;cs&quot;:&quot;a2jRbcpg/qtQoH9yaEz8wA==&quot;,&quot;size&quot;:{&quot;width&quot;:404,&quot;height&quot;:25.333333333333332}}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989629" y="1463863"/>
            <a:ext cx="3848100" cy="2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54" descr="{&quot;backgroundColorModified&quot;:false,&quot;font&quot;:{&quot;family&quot;:&quot;Arial&quot;,&quot;size&quot;:18,&quot;color&quot;:&quot;#000000&quot;},&quot;code&quot;:&quot;$\\,Q=\\begin{bmatrix}\n{v_{1}}&amp;{v_{2}}&amp;{\\dots}&amp;{v_{n}}\\\\\n\\end{bmatrix}$&quot;,&quot;aid&quot;:null,&quot;type&quot;:&quot;$&quot;,&quot;backgroundColor&quot;:&quot;#FFFFFF&quot;,&quot;id&quot;:&quot;38&quot;,&quot;ts&quot;:1622520520147,&quot;cs&quot;:&quot;T68cl0HwH2xUy1A8aqyANQ==&quot;,&quot;size&quot;:{&quot;width&quot;:265.75,&quot;height&quot;:28.75}}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212925" y="2414000"/>
            <a:ext cx="2531269" cy="27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54" descr="{&quot;code&quot;:&quot;$\\,A=Qdiag\\left(\\lambda\\right)Q^{T}$&quot;,&quot;backgroundColor&quot;:&quot;#FFFFFF&quot;,&quot;backgroundColorModified&quot;:false,&quot;font&quot;:{&quot;family&quot;:&quot;Arial&quot;,&quot;size&quot;:18,&quot;color&quot;:&quot;#595959&quot;},&quot;id&quot;:&quot;30&quot;,&quot;aid&quot;:null,&quot;type&quot;:&quot;$&quot;,&quot;ts&quot;:1622520773069,&quot;cs&quot;:&quot;HsXdxzNtO1BVwmWvs8e2tA==&quot;,&quot;size&quot;:{&quot;width&quot;:206.99999999999997,&quot;height&quot;:31.166666666666668}}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146422" y="4287319"/>
            <a:ext cx="1971675" cy="296863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pic>
      <p:pic>
        <p:nvPicPr>
          <p:cNvPr id="480" name="Google Shape;480;p54" descr="{&quot;backgroundColor&quot;:&quot;#FFFFFF&quot;,&quot;id&quot;:&quot;30&quot;,&quot;code&quot;:&quot;$\\,Q^{T}=Q^{-1}$&quot;,&quot;type&quot;:&quot;$&quot;,&quot;aid&quot;:null,&quot;backgroundColorModified&quot;:false,&quot;font&quot;:{&quot;color&quot;:&quot;#595959&quot;,&quot;family&quot;:&quot;Arial&quot;,&quot;size&quot;:18},&quot;ts&quot;:1623162035874,&quot;cs&quot;:&quot;91TGVS7eLfpbp+oIO6Je0g==&quot;,&quot;size&quot;:{&quot;width&quot;:120.16666666666667,&quot;height&quot;:29.5}}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3662733" y="1973881"/>
            <a:ext cx="1144588" cy="280988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5"/>
          <p:cNvSpPr txBox="1"/>
          <p:nvPr>
            <p:ph type="title"/>
          </p:nvPr>
        </p:nvSpPr>
        <p:spPr>
          <a:xfrm>
            <a:off x="367725" y="176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b="1"/>
              <a:t>Phân rã ma trận bởi Cholesky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7" name="Google Shape;487;p55"/>
          <p:cNvSpPr txBox="1"/>
          <p:nvPr>
            <p:ph type="body" idx="1"/>
          </p:nvPr>
        </p:nvSpPr>
        <p:spPr>
          <a:xfrm>
            <a:off x="367725" y="939575"/>
            <a:ext cx="8520600" cy="39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Phép toán khai căn trong số học</a:t>
            </a:r>
            <a:r>
              <a:rPr lang="en-US" b="1"/>
              <a:t>:</a:t>
            </a:r>
            <a:endParaRPr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Ma trận A với điều kiện                 </a:t>
            </a:r>
            <a:r>
              <a:rPr lang="en-US"/>
              <a:t>                          , thì</a:t>
            </a:r>
            <a:endParaRPr lang="en-US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914400" lvl="1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-US" b="1"/>
              <a:t>L - ước Cholesky của ma trận A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88" name="Google Shape;488;p5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489" name="Google Shape;489;p55" descr="{&quot;backgroundColor&quot;:&quot;#FFFFFF&quot;,&quot;code&quot;:&quot;\\begin{gather*}\n{9=3.3}\t\n\\end{gather*}&quot;,&quot;type&quot;:&quot;gather*&quot;,&quot;id&quot;:&quot;35&quot;,&quot;font&quot;:{&quot;color&quot;:&quot;#595959&quot;,&quot;family&quot;:&quot;Arial&quot;,&quot;size&quot;:18},&quot;aid&quot;:null,&quot;backgroundColorModified&quot;:false,&quot;ts&quot;:1622865294220,&quot;cs&quot;:&quot;iRwLXdNQCjHKnoZYHRjNxQ==&quot;,&quot;size&quot;:{&quot;width&quot;:85.66666666666667,&quot;height&quot;:19.666666666666668}}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380477" y="1086138"/>
            <a:ext cx="815975" cy="18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55" descr="{&quot;aid&quot;:null,&quot;id&quot;:&quot;35&quot;,&quot;backgroundColor&quot;:&quot;#FFFFFF&quot;,&quot;backgroundColorModified&quot;:false,&quot;font&quot;:{&quot;color&quot;:&quot;#595959&quot;,&quot;family&quot;:&quot;Arial&quot;,&quot;size&quot;:18},&quot;type&quot;:&quot;gather*&quot;,&quot;code&quot;:&quot;\\begin{gather*}\n{A=A^{T},\\,A_{ij}&gt;0,\\forall i,j}\t\n\\end{gather*}&quot;,&quot;ts&quot;:1622865672099,&quot;cs&quot;:&quot;wY4aZcWBrdmKqRO6+yTu0Q==&quot;,&quot;size&quot;:{&quot;width&quot;:263,&quot;height&quot;:33.600000000000016}}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361568" y="1640593"/>
            <a:ext cx="2505075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55" descr="{&quot;aid&quot;:null,&quot;id&quot;:&quot;6&quot;,&quot;type&quot;:&quot;$&quot;,&quot;backgroundColorModified&quot;:false,&quot;font&quot;:{&quot;size&quot;:14,&quot;family&quot;:&quot;Arial&quot;,&quot;color&quot;:&quot;#595959&quot;},&quot;backgroundColor&quot;:&quot;#FFFFFF&quot;,&quot;code&quot;:&quot;$\\text{A=}\\,\\begin{bmatrix}\n{A_{11}}&amp;{\\cdots}&amp;{A_{1n}}\\\\\n{\\vdots}&amp;{\\vdots}&amp;{\\vdots}\\\\\n{A_{n1}}&amp;{\\dots}&amp;{A_{nn}}\\\\\n\\end{bmatrix}=\\,\\underbrace{\\begin{bmatrix}\n{L_{11}}&amp;{\\cdots}&amp;{0}\\\\\n{\\vdots}&amp;{\\vdots}&amp;{\\vdots}\\\\\n{L_{n1}}&amp;{\\dots}&amp;{L_{nn}}\\\\\n\\end{bmatrix}}_{L}.\\,\\,\\underbrace{\\begin{bmatrix}\n{L_{11}}&amp;{\\cdots}&amp;{L_{1n}}\\\\\n{\\vdots}&amp;{\\vdots}&amp;{\\vdots}\\\\\n{0}&amp;{\\dots}&amp;{L_{nn}}\\\\\n\\end{bmatrix}}_{L^{T}}$&quot;,&quot;ts&quot;:1622867481562,&quot;cs&quot;:&quot;rvBwHtuB3zMzKB2qSoG8nA==&quot;,&quot;size&quot;:{&quot;width&quot;:586.5,&quot;height&quot;:126}}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245885" y="2283769"/>
            <a:ext cx="5586413" cy="120015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6"/>
          <p:cNvSpPr txBox="1"/>
          <p:nvPr>
            <p:ph type="title"/>
          </p:nvPr>
        </p:nvSpPr>
        <p:spPr>
          <a:xfrm>
            <a:off x="367725" y="176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Phân rã ma trận bởi Cholesky(</a:t>
            </a:r>
            <a:r>
              <a:rPr lang="en-US" i="1"/>
              <a:t>tiếp</a:t>
            </a:r>
            <a:r>
              <a:rPr lang="en-US"/>
              <a:t>)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8" name="Google Shape;498;p56"/>
          <p:cNvSpPr txBox="1"/>
          <p:nvPr>
            <p:ph type="body" idx="1"/>
          </p:nvPr>
        </p:nvSpPr>
        <p:spPr>
          <a:xfrm>
            <a:off x="367725" y="939575"/>
            <a:ext cx="8520600" cy="39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Ví dụ </a:t>
            </a:r>
            <a:r>
              <a:rPr lang="en-US"/>
              <a:t> A </a:t>
            </a:r>
            <a:r>
              <a:rPr lang="en-US"/>
              <a:t>ma trận vuông cấp 3 </a:t>
            </a:r>
            <a:r>
              <a:rPr lang="en-US"/>
              <a:t>với điều kiện                                          </a:t>
            </a:r>
            <a:endParaRPr lang="en-US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99" name="Google Shape;499;p5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500" name="Google Shape;500;p56" descr="{&quot;aid&quot;:null,&quot;id&quot;:&quot;35&quot;,&quot;backgroundColor&quot;:&quot;#FFFFFF&quot;,&quot;backgroundColorModified&quot;:false,&quot;font&quot;:{&quot;color&quot;:&quot;#595959&quot;,&quot;family&quot;:&quot;Arial&quot;,&quot;size&quot;:18},&quot;type&quot;:&quot;gather*&quot;,&quot;code&quot;:&quot;\\begin{gather*}\n{A=A^{T},\\,A_{ij}&gt;0,\\forall i,j}\t\n\\end{gather*}&quot;,&quot;ts&quot;:1622865672099,&quot;cs&quot;:&quot;wY4aZcWBrdmKqRO6+yTu0Q==&quot;,&quot;size&quot;:{&quot;width&quot;:263,&quot;height&quot;:33.600000000000016}}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324080" y="1017443"/>
            <a:ext cx="2505075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56" descr="{&quot;backgroundColorModified&quot;:false,&quot;type&quot;:&quot;$&quot;,&quot;code&quot;:&quot;$\\,\\begin{bmatrix}\n{A_{11}}&amp;{A_{12}}&amp;{A_{13}}\\\\\n{A_{21}}&amp;{A_{22}}&amp;{A_{23}}\\\\\n{A_{31}}&amp;{A_{32}}&amp;{A_{33}}\\\\\n\\end{bmatrix}=\\underbrace{\\,\\begin{bmatrix}\n{L_{11}}&amp;{0}&amp;{0}\\\\\n{L_{21}}&amp;{L_{22}}&amp;{0}\\\\\n{L_{31}}&amp;{L_{32}}&amp;{L_{33}}\\\\\n\\end{bmatrix}}_{L}.\\underbrace{\\,\\begin{bmatrix}\n{L_{11}}&amp;{L_{21}}&amp;{L_{31}}\\\\\n{0}&amp;{L_{22}}&amp;{L_{32}}\\\\\n{0}&amp;{0}&amp;{L_{33}}\\\\\n\\end{bmatrix}}_{L^{T}}$&quot;,&quot;backgroundColor&quot;:&quot;#FFFFFF&quot;,&quot;id&quot;:&quot;6&quot;,&quot;aid&quot;:null,&quot;font&quot;:{&quot;color&quot;:&quot;#595959&quot;,&quot;family&quot;:&quot;Arial&quot;,&quot;size&quot;:14},&quot;ts&quot;:1622950189464,&quot;cs&quot;:&quot;fRGcYXt1846X4WkMacgCfA==&quot;,&quot;size&quot;:{&quot;width&quot;:546.5,&quot;height&quot;:114}}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76272" y="1686087"/>
            <a:ext cx="5205413" cy="108585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pic>
      <p:pic>
        <p:nvPicPr>
          <p:cNvPr id="502" name="Google Shape;502;p56" descr="{&quot;code&quot;:&quot;$\\underbrace{\\,\\begin{bmatrix}\n{L_{11}}&amp;{0}&amp;{0}\\\\\n{L_{21}}&amp;{L_{22}}&amp;{0}\\\\\n{L_{31}}&amp;{L_{32}}&amp;{L_{33}}\\\\\n\\end{bmatrix}}_{L}.\\underbrace{\\,\\begin{bmatrix}\n{L_{11}}&amp;{L_{21}}&amp;{L_{31}}\\\\\n{0}&amp;{L_{22}}&amp;{L_{32}}\\\\\n{0}&amp;{0}&amp;{L_{33}}\\\\\n\\end{bmatrix}}_{L^{T}}=\\begin{bmatrix}\n{L_{11}^{2}}&amp;{L_{11}L_{21}}&amp;{L_{11}L_{31}}\\\\\n{L_{21}L_{11}}&amp;{L_{21}^{2}+L_{22}^{2}}&amp;{L_{21}L_{31}+L_{22}L_{32}}\\\\\n{L_{31}L_{11}}&amp;{L_{31}L_{21}+L_{32}L_{22}}&amp;{L_{31}^{2}+L_{32}^{2}+L_{33}^{2}}\\\\\n\\end{bmatrix}$&quot;,&quot;id&quot;:&quot;6&quot;,&quot;backgroundColorModified&quot;:false,&quot;aid&quot;:null,&quot;font&quot;:{&quot;color&quot;:&quot;#595959&quot;,&quot;size&quot;:14,&quot;family&quot;:&quot;Arial&quot;},&quot;type&quot;:&quot;$&quot;,&quot;backgroundColor&quot;:&quot;#FFFFFF&quot;,&quot;ts&quot;:1622950159354,&quot;cs&quot;:&quot;urfNl777ztZQm1cbVxlRPQ==&quot;,&quot;size&quot;:{&quot;width&quot;:816,&quot;height&quot;:118}}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61985" y="3285024"/>
            <a:ext cx="7772400" cy="112395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Giới thiệu đại số tuyến tính</a:t>
            </a:r>
            <a:endParaRPr lang="en-US"/>
          </a:p>
        </p:txBody>
      </p:sp>
      <p:sp>
        <p:nvSpPr>
          <p:cNvPr id="110" name="Google Shape;110;p2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solidFill>
                  <a:schemeClr val="dk1"/>
                </a:solidFill>
              </a:rPr>
              <a:t>Đại số tuyến tính dựa trên toán học liên tục, chứa không phải toán rời rạc</a:t>
            </a:r>
            <a:r>
              <a:rPr lang="en-US"/>
              <a:t> </a:t>
            </a:r>
            <a:endParaRPr lang="en-US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Cần kinh nghiệm về đại số tuyến tính ( cụ thể như </a:t>
            </a:r>
            <a:r>
              <a:rPr lang="en-US">
                <a:solidFill>
                  <a:schemeClr val="dk1"/>
                </a:solidFill>
              </a:rPr>
              <a:t>Computer scientists) 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Cần thiết để hiểu các thuật toán ( đặc biệt liên quan đến học máy)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>
                <a:solidFill>
                  <a:schemeClr val="dk1"/>
                </a:solidFill>
              </a:rPr>
              <a:t>Ví dụ 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Cần chuyển đổi một </a:t>
            </a:r>
            <a:r>
              <a:rPr lang="en-US">
                <a:solidFill>
                  <a:schemeClr val="dk1"/>
                </a:solidFill>
              </a:rPr>
              <a:t>vectơ</a:t>
            </a:r>
            <a:r>
              <a:rPr lang="en-US">
                <a:solidFill>
                  <a:schemeClr val="dk1"/>
                </a:solidFill>
              </a:rPr>
              <a:t> đầu vào thành một </a:t>
            </a:r>
            <a:r>
              <a:rPr lang="en-US">
                <a:solidFill>
                  <a:schemeClr val="dk1"/>
                </a:solidFill>
              </a:rPr>
              <a:t>vectơ</a:t>
            </a:r>
            <a:r>
              <a:rPr lang="en-US">
                <a:solidFill>
                  <a:schemeClr val="dk1"/>
                </a:solidFill>
              </a:rPr>
              <a:t> đầu bởi các biến đổi tuyến tính.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>
                <a:solidFill>
                  <a:schemeClr val="dk1"/>
                </a:solidFill>
              </a:rPr>
              <a:t>Tập trung vào đại số tuyến tính cho học máy, công nghệ thông tin- bỏ qua khía cận khác của đại số tuyến tính.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1" name="Google Shape;111;p2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7"/>
          <p:cNvSpPr txBox="1"/>
          <p:nvPr>
            <p:ph type="title"/>
          </p:nvPr>
        </p:nvSpPr>
        <p:spPr>
          <a:xfrm>
            <a:off x="367725" y="176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Phân rã ma trận bởi Cholesky(</a:t>
            </a:r>
            <a:r>
              <a:rPr lang="en-US" i="1"/>
              <a:t>tiếp</a:t>
            </a:r>
            <a:r>
              <a:rPr lang="en-US"/>
              <a:t>)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9" name="Google Shape;509;p57"/>
          <p:cNvSpPr txBox="1"/>
          <p:nvPr>
            <p:ph type="body" idx="1"/>
          </p:nvPr>
        </p:nvSpPr>
        <p:spPr>
          <a:xfrm>
            <a:off x="367725" y="939575"/>
            <a:ext cx="8520600" cy="39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Ví dụ  A ma trận vuông cấp 3 với điều kiện                                          </a:t>
            </a:r>
            <a:endParaRPr lang="en-US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10" name="Google Shape;510;p5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511" name="Google Shape;511;p57" descr="{&quot;aid&quot;:null,&quot;id&quot;:&quot;35&quot;,&quot;backgroundColor&quot;:&quot;#FFFFFF&quot;,&quot;backgroundColorModified&quot;:false,&quot;font&quot;:{&quot;color&quot;:&quot;#595959&quot;,&quot;family&quot;:&quot;Arial&quot;,&quot;size&quot;:18},&quot;type&quot;:&quot;gather*&quot;,&quot;code&quot;:&quot;\\begin{gather*}\n{A=A^{T},\\,A_{ij}&gt;0,\\forall i,j}\t\n\\end{gather*}&quot;,&quot;ts&quot;:1622865672099,&quot;cs&quot;:&quot;wY4aZcWBrdmKqRO6+yTu0Q==&quot;,&quot;size&quot;:{&quot;width&quot;:263,&quot;height&quot;:33.600000000000016}}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324080" y="1017443"/>
            <a:ext cx="2505075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57" descr="{&quot;id&quot;:&quot;6&quot;,&quot;code&quot;:&quot;$\\,\\begin{bmatrix}\n{A_{11}}&amp;{A_{12}}&amp;{A_{13}}\\\\\n{A_{21}}&amp;{A_{22}}&amp;{A_{23}}\\\\\n{A_{31}}&amp;{A_{32}}&amp;{A_{33}}\\\\\n\\end{bmatrix}=\\begin{bmatrix}\n{L_{11}^{2}}&amp;{L_{11}L_{21}}&amp;{L_{11}L_{31}}\\\\\n{L_{21}L_{11}}&amp;{L_{21}^{2}+L_{22}^{2}}&amp;{L_{21}L_{31}+L_{22}L_{32}}\\\\\n{L_{31}L_{11}}&amp;{L_{31}L_{21}+L_{32}L_{22}}&amp;{L_{31}^{2}+L_{32}^{2}+L_{33}^{2}}\\\\\n\\end{bmatrix}$&quot;,&quot;font&quot;:{&quot;family&quot;:&quot;Arial&quot;,&quot;color&quot;:&quot;#595959&quot;,&quot;size&quot;:14},&quot;type&quot;:&quot;$&quot;,&quot;backgroundColor&quot;:&quot;#FFFFFF&quot;,&quot;backgroundColorModified&quot;:false,&quot;aid&quot;:null,&quot;ts&quot;:1622950420556,&quot;cs&quot;:&quot;jZ5A+SRqPMfUDqE674OuJA==&quot;,&quot;size&quot;:{&quot;width&quot;:628.9999999999999,&quot;height&quot;:92}}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123486" y="1484249"/>
            <a:ext cx="5991225" cy="876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pic>
      <p:pic>
        <p:nvPicPr>
          <p:cNvPr id="513" name="Google Shape;513;p57" descr="{&quot;type&quot;:&quot;gather*&quot;,&quot;font&quot;:{&quot;family&quot;:&quot;Arial&quot;,&quot;size&quot;:14,&quot;color&quot;:&quot;#595959&quot;},&quot;id&quot;:&quot;6&quot;,&quot;code&quot;:&quot;\\begin{gather*}\n{A_{11}=L_{11}^{2}\\implies L_{11}={\\sqrt[]{A_{11}}}\\,,A_{12}=L_{11}.L_{21}\\implies L_{21}=\\frac{A_{12}}{L_{11}}}\\\\\n{A_{31}=L_{31}.L_{11}\\implies L_{31}=\\frac{A_{31}}{L_{11}}}\\\\\n{A_{22}=L_{21}^{2}+L_{22}^{2}\\implies L_{22}={\\sqrt[]{A_{22}-L_{21}^{2}}}}\\\\\n{A_{32}=L_{31}L_{21}+L_{32}L_{22}\\implies L_{32}=\\frac{A_{32}-L_{31}L_{21}}{L_{22}}}\\\\\n{L_{33}={\\sqrt[]{A_{33}-L_{31}^{2}-L_{32}^{2}}}}\t\n\\end{gather*}&quot;,&quot;backgroundColorModified&quot;:false,&quot;backgroundColor&quot;:&quot;#FFFFFF&quot;,&quot;aid&quot;:null,&quot;ts&quot;:1622951356421,&quot;cs&quot;:&quot;TWU8bm+zqlz+CeNoZzH/Sw==&quot;,&quot;size&quot;:{&quot;width&quot;:579,&quot;height&quot;:254}}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48549" y="2507320"/>
            <a:ext cx="5514975" cy="241935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Singular Value Decomposition</a:t>
            </a:r>
            <a:endParaRPr lang="en-US"/>
          </a:p>
        </p:txBody>
      </p:sp>
      <p:sp>
        <p:nvSpPr>
          <p:cNvPr id="520" name="Google Shape;520;p58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Phân rã ma trận bởi chỉ số riêng  theo chỉ số riêng:</a:t>
            </a:r>
            <a:endParaRPr lang="en-US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A phải </a:t>
            </a:r>
            <a:r>
              <a:rPr lang="en-US" b="1"/>
              <a:t>ma trận vuông</a:t>
            </a:r>
            <a:r>
              <a:rPr lang="en-US"/>
              <a:t> không suy biến</a:t>
            </a:r>
            <a:endParaRPr lang="en-US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lang="en-US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Phân rã ma trận đối xứng bởi chỉ số riêng:</a:t>
            </a:r>
            <a:endParaRPr lang="en-US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Trường hợp riêng của phân rã ma trận bởi chí số riêng</a:t>
            </a:r>
            <a:endParaRPr lang="en-US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Phân rã ma trận bởi Cholesky</a:t>
            </a:r>
            <a:endParaRPr lang="en-US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Ma trận vuông thực, dương, đối xứng, không suy biến</a:t>
            </a:r>
            <a:endParaRPr lang="en-US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/>
              <a:t>Vấn đề: Phân rã ma trận  A, không vuông</a:t>
            </a:r>
            <a:endParaRPr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1" name="Google Shape;521;p5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522" name="Google Shape;522;p58" descr="{&quot;code&quot;:&quot;$\\,A=Qdiag\\left(\\lambda\\right)Q^{T}$&quot;,&quot;backgroundColor&quot;:&quot;#FFFFFF&quot;,&quot;backgroundColorModified&quot;:false,&quot;font&quot;:{&quot;family&quot;:&quot;Arial&quot;,&quot;size&quot;:18,&quot;color&quot;:&quot;#595959&quot;},&quot;id&quot;:&quot;30&quot;,&quot;aid&quot;:null,&quot;type&quot;:&quot;$&quot;,&quot;ts&quot;:1622520773069,&quot;cs&quot;:&quot;HsXdxzNtO1BVwmWvs8e2tA==&quot;,&quot;size&quot;:{&quot;width&quot;:206.99999999999997,&quot;height&quot;:31.166666666666668}}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376397" y="2090969"/>
            <a:ext cx="1971675" cy="296863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pic>
      <p:pic>
        <p:nvPicPr>
          <p:cNvPr id="523" name="Google Shape;523;p58" descr="{&quot;font&quot;:{&quot;size&quot;:18,&quot;color&quot;:&quot;#595959&quot;,&quot;family&quot;:&quot;Arial&quot;},&quot;aid&quot;:null,&quot;backgroundColor&quot;:&quot;#FFFFFF&quot;,&quot;code&quot;:&quot;$\\,A=LL^{T}$&quot;,&quot;backgroundColorModified&quot;:false,&quot;type&quot;:&quot;$&quot;,&quot;id&quot;:&quot;30&quot;,&quot;ts&quot;:1622951653509,&quot;cs&quot;:&quot;AX9tDSDYtLego2zG0YvmXQ==&quot;,&quot;size&quot;:{&quot;width&quot;:110,&quot;height&quot;:24}}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288930" y="3002094"/>
            <a:ext cx="1047750" cy="228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pic>
      <p:pic>
        <p:nvPicPr>
          <p:cNvPr id="524" name="Google Shape;524;p58" descr="{&quot;backgroundColorModified&quot;:false,&quot;backgroundColor&quot;:&quot;#FFFFFF&quot;,&quot;code&quot;:&quot;$\\,A=Vdiag\\left(\\lambda\\right)V^{-1}$&quot;,&quot;id&quot;:&quot;30&quot;,&quot;type&quot;:&quot;$&quot;,&quot;font&quot;:{&quot;color&quot;:&quot;#595959&quot;,&quot;family&quot;:&quot;Arial&quot;,&quot;size&quot;:18},&quot;aid&quot;:null,&quot;ts&quot;:1623161492784,&quot;cs&quot;:&quot;arAbFxhBLZ7vGw8V2cVReQ==&quot;,&quot;size&quot;:{&quot;width&quot;:217.6,&quot;height&quot;:31}}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143968" y="1262069"/>
            <a:ext cx="2072640" cy="29527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/>
              <a:t>Singular Value Decomposition (tiếp)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1" name="Google Shape;531;p59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SVD là kỹ thuật phân rã với dạng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SVD sử dụng phổ biến hơn:</a:t>
            </a:r>
            <a:endParaRPr lang="en-US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Sử dụng ma trận vuông, không suy biến </a:t>
            </a:r>
            <a:endParaRPr lang="en-US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Sử dụng ma trận vuông đối xứng, không suy biến</a:t>
            </a:r>
            <a:endParaRPr lang="en-US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Sử dụng ma trận phân rã bởi cholesky</a:t>
            </a:r>
            <a:endParaRPr lang="en-US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b="1"/>
              <a:t>Sử dụng với bất kỳ ma trận thực.</a:t>
            </a:r>
            <a:endParaRPr b="1"/>
          </a:p>
        </p:txBody>
      </p:sp>
      <p:sp>
        <p:nvSpPr>
          <p:cNvPr id="532" name="Google Shape;532;p5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533" name="Google Shape;533;p59" descr="{&quot;backgroundColor&quot;:&quot;#FFFFFF&quot;,&quot;id&quot;:&quot;30&quot;,&quot;code&quot;:&quot;$\\,A=UDV^{T}$&quot;,&quot;type&quot;:&quot;$&quot;,&quot;font&quot;:{&quot;family&quot;:&quot;Arial&quot;,&quot;color&quot;:&quot;#595959&quot;,&quot;size&quot;:18},&quot;backgroundColorModified&quot;:false,&quot;aid&quot;:null,&quot;ts&quot;:1622952476091,&quot;cs&quot;:&quot;9hncK/7mvd20CnwAKNnLiw==&quot;,&quot;size&quot;:{&quot;width&quot;:140,&quot;height&quot;:24.666666666666668}}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636305" y="1287167"/>
            <a:ext cx="1333500" cy="23495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Singular Value Decomposition (tiếp)</a:t>
            </a:r>
            <a:endParaRPr lang="en-US"/>
          </a:p>
        </p:txBody>
      </p:sp>
      <p:sp>
        <p:nvSpPr>
          <p:cNvPr id="540" name="Google Shape;540;p60"/>
          <p:cNvSpPr txBox="1"/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Ma trận</a:t>
            </a:r>
            <a:endParaRPr lang="en-US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U và V là ma trận trực chuẩn</a:t>
            </a:r>
            <a:endParaRPr lang="en-US"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 ma trận chéo </a:t>
            </a:r>
            <a:r>
              <a:rPr lang="en-US"/>
              <a:t>với </a:t>
            </a:r>
            <a:r>
              <a:rPr lang="en-US"/>
              <a:t> </a:t>
            </a:r>
            <a:endParaRPr lang="en-US"/>
          </a:p>
        </p:txBody>
      </p:sp>
      <p:sp>
        <p:nvSpPr>
          <p:cNvPr id="541" name="Google Shape;541;p6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542" name="Google Shape;542;p60" descr="{&quot;aid&quot;:null,&quot;id&quot;:&quot;40&quot;,&quot;backgroundColor&quot;:&quot;#FFFFFF&quot;,&quot;type&quot;:&quot;$&quot;,&quot;code&quot;:&quot;$A\\in R^{n\\times m}$&quot;,&quot;font&quot;:{&quot;size&quot;:18,&quot;color&quot;:&quot;#595959&quot;,&quot;family&quot;:&quot;Arial&quot;},&quot;backgroundColorModified&quot;:false,&quot;ts&quot;:1623163469057,&quot;cs&quot;:&quot;pGAkvo7Jb2rPxmGmMIdKyQ==&quot;,&quot;size&quot;:{&quot;width&quot;:120.16666666666667,&quot;height&quot;:21.666666666666668}}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818085" y="1267372"/>
            <a:ext cx="1144588" cy="20637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60"/>
          <p:cNvSpPr/>
          <p:nvPr/>
        </p:nvSpPr>
        <p:spPr>
          <a:xfrm>
            <a:off x="1468703" y="1993716"/>
            <a:ext cx="1505400" cy="860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  <a:endParaRPr lang="en-US"/>
          </a:p>
        </p:txBody>
      </p:sp>
      <p:pic>
        <p:nvPicPr>
          <p:cNvPr id="544" name="Google Shape;544;p60" descr="{&quot;backgroundColor&quot;:&quot;#EEEEEE&quot;,&quot;code&quot;:&quot;$A_{m\\times n}$&quot;,&quot;font&quot;:{&quot;size&quot;:14,&quot;color&quot;:&quot;#000000&quot;,&quot;family&quot;:&quot;Arial&quot;},&quot;backgroundColorModified&quot;:false,&quot;type&quot;:&quot;$&quot;,&quot;id&quot;:&quot;41&quot;,&quot;aid&quot;:null,&quot;ts&quot;:1623164053655,&quot;cs&quot;:&quot;JZvAAf/qqxWBlZxyB8ooXg==&quot;,&quot;size&quot;:{&quot;width&quot;:50,&quot;height&quot;:19}}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910628" y="2333279"/>
            <a:ext cx="476250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60"/>
          <p:cNvSpPr/>
          <p:nvPr/>
        </p:nvSpPr>
        <p:spPr>
          <a:xfrm>
            <a:off x="3924025" y="2011900"/>
            <a:ext cx="1034400" cy="860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  <a:endParaRPr lang="en-US"/>
          </a:p>
        </p:txBody>
      </p:sp>
      <p:pic>
        <p:nvPicPr>
          <p:cNvPr id="546" name="Google Shape;546;p60" descr="{&quot;id&quot;:&quot;41&quot;,&quot;aid&quot;:null,&quot;code&quot;:&quot;$U_{m\\times m}$&quot;,&quot;font&quot;:{&quot;size&quot;:14,&quot;color&quot;:&quot;#000000&quot;,&quot;family&quot;:&quot;Arial&quot;},&quot;backgroundColor&quot;:&quot;#EEEEEE&quot;,&quot;type&quot;:&quot;$&quot;,&quot;backgroundColorModified&quot;:false,&quot;ts&quot;:1623164000894,&quot;cs&quot;:&quot;gPLe9elXeUHr8cZrpitJ4g==&quot;,&quot;size&quot;:{&quot;width&quot;:52.333333333333336,&quot;height&quot;:18.166666666666668}}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372460" y="2361357"/>
            <a:ext cx="498475" cy="173038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60"/>
          <p:cNvSpPr/>
          <p:nvPr/>
        </p:nvSpPr>
        <p:spPr>
          <a:xfrm>
            <a:off x="6967050" y="2011925"/>
            <a:ext cx="1144500" cy="860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  <a:endParaRPr lang="en-US"/>
          </a:p>
        </p:txBody>
      </p:sp>
      <p:pic>
        <p:nvPicPr>
          <p:cNvPr id="548" name="Google Shape;548;p60" descr="{&quot;backgroundColor&quot;:&quot;#EEEEEE&quot;,&quot;backgroundColorModified&quot;:false,&quot;font&quot;:{&quot;color&quot;:&quot;#000000&quot;,&quot;size&quot;:14,&quot;family&quot;:&quot;Arial&quot;},&quot;code&quot;:&quot;$V_{n\\times n}^{T}$&quot;,&quot;aid&quot;:null,&quot;type&quot;:&quot;$&quot;,&quot;id&quot;:&quot;41&quot;,&quot;ts&quot;:1623163862425,&quot;cs&quot;:&quot;gMdHecjnA4mxiYRUGqcR4g==&quot;,&quot;size&quot;:{&quot;width&quot;:41.666666666666664,&quot;height&quot;:23.666666666666668}}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492330" y="2351475"/>
            <a:ext cx="396875" cy="225425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60"/>
          <p:cNvSpPr/>
          <p:nvPr/>
        </p:nvSpPr>
        <p:spPr>
          <a:xfrm>
            <a:off x="5461650" y="2011925"/>
            <a:ext cx="1078800" cy="860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  <a:endParaRPr lang="en-US"/>
          </a:p>
        </p:txBody>
      </p:sp>
      <p:pic>
        <p:nvPicPr>
          <p:cNvPr id="550" name="Google Shape;550;p60" descr="{&quot;code&quot;:&quot;$D_{m\\times n}$&quot;,&quot;backgroundColor&quot;:&quot;#EEEEEE&quot;,&quot;backgroundColorModified&quot;:false,&quot;id&quot;:&quot;41&quot;,&quot;font&quot;:{&quot;family&quot;:&quot;Arial&quot;,&quot;size&quot;:14,&quot;color&quot;:&quot;#000000&quot;},&quot;type&quot;:&quot;$&quot;,&quot;aid&quot;:null,&quot;ts&quot;:1623163904874,&quot;cs&quot;:&quot;3YIXigkDrvQqG8LJoMGAzg==&quot;,&quot;size&quot;:{&quot;width&quot;:52,&quot;height&quot;:18.166666666666668}}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5724613" y="2354784"/>
            <a:ext cx="495300" cy="173038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60"/>
          <p:cNvSpPr txBox="1"/>
          <p:nvPr/>
        </p:nvSpPr>
        <p:spPr>
          <a:xfrm>
            <a:off x="3188005" y="2247775"/>
            <a:ext cx="43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=</a:t>
            </a:r>
            <a:endParaRPr lang="en-US"/>
          </a:p>
        </p:txBody>
      </p:sp>
      <p:sp>
        <p:nvSpPr>
          <p:cNvPr id="552" name="Google Shape;552;p60"/>
          <p:cNvSpPr txBox="1"/>
          <p:nvPr/>
        </p:nvSpPr>
        <p:spPr>
          <a:xfrm>
            <a:off x="4991625" y="2264088"/>
            <a:ext cx="43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x</a:t>
            </a:r>
            <a:endParaRPr lang="en-US"/>
          </a:p>
        </p:txBody>
      </p:sp>
      <p:sp>
        <p:nvSpPr>
          <p:cNvPr id="553" name="Google Shape;553;p60"/>
          <p:cNvSpPr txBox="1"/>
          <p:nvPr/>
        </p:nvSpPr>
        <p:spPr>
          <a:xfrm>
            <a:off x="6516113" y="2223663"/>
            <a:ext cx="43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x</a:t>
            </a:r>
            <a:endParaRPr lang="en-US"/>
          </a:p>
        </p:txBody>
      </p:sp>
      <p:pic>
        <p:nvPicPr>
          <p:cNvPr id="554" name="Google Shape;554;p60" descr="{&quot;code&quot;:&quot;$\\sigma_{1}\\geqslant\\sigma_{2}\\geqslant...\\geqslant\\sigma_{r}&gt;0=0=...=0$&quot;,&quot;backgroundColor&quot;:&quot;#FFFFFF&quot;,&quot;font&quot;:{&quot;size&quot;:18,&quot;color&quot;:&quot;#595959&quot;,&quot;family&quot;:&quot;Arial&quot;},&quot;id&quot;:&quot;42&quot;,&quot;backgroundColorModified&quot;:false,&quot;type&quot;:&quot;$&quot;,&quot;aid&quot;:null,&quot;ts&quot;:1623164546696,&quot;cs&quot;:&quot;NI1B4Qjaeu9x9y6ZHquiwg==&quot;,&quot;size&quot;:{&quot;width&quot;:428,&quot;height&quot;:23.666666666666668}}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3415625" y="3504525"/>
            <a:ext cx="4076700" cy="22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Singular Value Decomposition (tiếp)</a:t>
            </a:r>
            <a:endParaRPr lang="en-US"/>
          </a:p>
        </p:txBody>
      </p:sp>
      <p:sp>
        <p:nvSpPr>
          <p:cNvPr id="561" name="Google Shape;561;p6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562" name="Google Shape;562;p61" descr="{&quot;aid&quot;:null,&quot;type&quot;:&quot;gather*&quot;,&quot;backgroundColor&quot;:&quot;#FFFFFF&quot;,&quot;font&quot;:{&quot;color&quot;:&quot;#595959&quot;,&quot;size&quot;:18,&quot;family&quot;:&quot;Arial&quot;},&quot;code&quot;:&quot;\\begin{gather*}\n{\\,AA^{T}=UDV^{T}\\left(UDV^{T}\\right)^{T}=UDV^{T}VD^{T}U^{T}=UDD^{T}U^{T}=UDD^{T}U^{-1}}\t\n\\end{gather*}&quot;,&quot;backgroundColorModified&quot;:false,&quot;id&quot;:&quot;30&quot;,&quot;ts&quot;:1623164977694,&quot;cs&quot;:&quot;Fvd/o5urLUltHb9Pxoc5yA==&quot;,&quot;size&quot;:{&quot;width&quot;:851,&quot;height&quot;:41.00000000000002}}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09575" y="1756025"/>
            <a:ext cx="7722725" cy="31837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pic>
      <p:pic>
        <p:nvPicPr>
          <p:cNvPr id="563" name="Google Shape;563;p61" descr="{&quot;backgroundColor&quot;:&quot;#FFFFFF&quot;,&quot;id&quot;:&quot;30&quot;,&quot;code&quot;:&quot;$\\,A=UDV^{T}$&quot;,&quot;type&quot;:&quot;$&quot;,&quot;font&quot;:{&quot;family&quot;:&quot;Arial&quot;,&quot;color&quot;:&quot;#595959&quot;,&quot;size&quot;:18},&quot;backgroundColorModified&quot;:false,&quot;aid&quot;:null,&quot;ts&quot;:1622952476091,&quot;cs&quot;:&quot;9hncK/7mvd20CnwAKNnLiw==&quot;,&quot;size&quot;:{&quot;width&quot;:140,&quot;height&quot;:24.666666666666668}}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26530" y="1269392"/>
            <a:ext cx="1333500" cy="23495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pic>
      <p:pic>
        <p:nvPicPr>
          <p:cNvPr id="564" name="Google Shape;564;p61" descr="{&quot;backgroundColor&quot;:&quot;#FFFFFF&quot;,&quot;id&quot;:&quot;30&quot;,&quot;aid&quot;:null,&quot;code&quot;:&quot;\\begin{gather*}\n{\\,AA^{T}=UDD^{T}U^{-1}}\t\n\\end{gather*}&quot;,&quot;backgroundColorModified&quot;:false,&quot;font&quot;:{&quot;color&quot;:&quot;#595959&quot;,&quot;size&quot;:18,&quot;family&quot;:&quot;Arial&quot;},&quot;type&quot;:&quot;gather*&quot;,&quot;ts&quot;:1623165165518,&quot;cs&quot;:&quot;RWB8CDhzzinxHJW+lCBpvQ==&quot;,&quot;size&quot;:{&quot;width&quot;:225.6,&quot;height&quot;:25.800000000000008}}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26531" y="2391059"/>
            <a:ext cx="2148840" cy="24574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pic>
      <p:pic>
        <p:nvPicPr>
          <p:cNvPr id="565" name="Google Shape;565;p61" descr="{&quot;code&quot;:&quot;\\begin{gather*}\n{\\,AA^{T}=Udiag\\left(\\lambda\\right)U^{-1}}\t\n\\end{gather*}&quot;,&quot;backgroundColorModified&quot;:false,&quot;font&quot;:{&quot;color&quot;:&quot;#595959&quot;,&quot;family&quot;:&quot;Arial&quot;,&quot;size&quot;:18},&quot;type&quot;:&quot;gather*&quot;,&quot;aid&quot;:null,&quot;id&quot;:&quot;30&quot;,&quot;backgroundColor&quot;:&quot;#FFFFFF&quot;,&quot;ts&quot;:1623165473070,&quot;cs&quot;:&quot;AV8PFnJUGbgSugKufm9x9Q==&quot;,&quot;size&quot;:{&quot;width&quot;:253.59999999999994,&quot;height&quot;:32}}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275336" y="2332009"/>
            <a:ext cx="2415540" cy="304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</p:pic>
      <p:sp>
        <p:nvSpPr>
          <p:cNvPr id="566" name="Google Shape;566;p61"/>
          <p:cNvSpPr txBox="1"/>
          <p:nvPr/>
        </p:nvSpPr>
        <p:spPr>
          <a:xfrm>
            <a:off x="2068975" y="3104875"/>
            <a:ext cx="58542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                          </a:t>
            </a:r>
            <a:r>
              <a:rPr lang="en-US"/>
              <a:t>với        là chỉ số riêng của ma trận </a:t>
            </a:r>
            <a:endParaRPr lang="en-US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U là </a:t>
            </a:r>
            <a:r>
              <a:rPr lang="en-US"/>
              <a:t>vectơ</a:t>
            </a:r>
            <a:r>
              <a:rPr lang="en-US"/>
              <a:t> riêng của ma trận 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                                                           là</a:t>
            </a:r>
            <a:r>
              <a:rPr lang="en-US" b="1"/>
              <a:t> left singular vector of A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                                                       </a:t>
            </a:r>
            <a:r>
              <a:rPr lang="en-US">
                <a:solidFill>
                  <a:schemeClr val="dk1"/>
                </a:solidFill>
              </a:rPr>
              <a:t>là </a:t>
            </a:r>
            <a:r>
              <a:rPr lang="en-US" b="1">
                <a:solidFill>
                  <a:schemeClr val="dk1"/>
                </a:solidFill>
              </a:rPr>
              <a:t>right singular vector of A</a:t>
            </a:r>
            <a:endParaRPr b="1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567" name="Google Shape;567;p61" descr="{&quot;code&quot;:&quot;$\\sigma_{i}={\\sqrt[]{\\lambda_{i}}}$&quot;,&quot;backgroundColor&quot;:&quot;#FFFFFF&quot;,&quot;id&quot;:&quot;42&quot;,&quot;aid&quot;:null,&quot;font&quot;:{&quot;family&quot;:&quot;Arial&quot;,&quot;size&quot;:18,&quot;color&quot;:&quot;#595959&quot;},&quot;type&quot;:&quot;$&quot;,&quot;backgroundColorModified&quot;:false,&quot;ts&quot;:1623165573171,&quot;cs&quot;:&quot;PegyLoTqI1cExpT9Xw4mlA==&quot;,&quot;size&quot;:{&quot;width&quot;:110,&quot;height&quot;:28.5}}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2611094" y="3169238"/>
            <a:ext cx="1047750" cy="271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61" descr="{&quot;font&quot;:{&quot;family&quot;:&quot;Arial&quot;,&quot;color&quot;:&quot;#000000&quot;,&quot;size&quot;:14},&quot;type&quot;:&quot;$&quot;,&quot;code&quot;:&quot;$\\lambda_{i}$&quot;,&quot;aid&quot;:null,&quot;id&quot;:&quot;44&quot;,&quot;backgroundColor&quot;:&quot;#FFFFFF&quot;,&quot;backgroundColorModified&quot;:false,&quot;ts&quot;:1623165662983,&quot;cs&quot;:&quot;jPbYRXcW8sjDBXZKpNZCrQ==&quot;,&quot;size&quot;:{&quot;width&quot;:16.333333333333332,&quot;height&quot;:18.5}}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4275325" y="3216863"/>
            <a:ext cx="155575" cy="176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61" descr="{&quot;aid&quot;:null,&quot;type&quot;:&quot;$&quot;,&quot;font&quot;:{&quot;color&quot;:&quot;#000000&quot;,&quot;size&quot;:14,&quot;family&quot;:&quot;Arial&quot;},&quot;backgroundColor&quot;:&quot;#FFFFFF&quot;,&quot;backgroundColorModified&quot;:false,&quot;code&quot;:&quot;$AA^{T}$&quot;,&quot;id&quot;:&quot;45&quot;,&quot;ts&quot;:1623165718604,&quot;cs&quot;:&quot;dZ1ELzp4s1MDEYLLSNXVdA==&quot;,&quot;size&quot;:{&quot;width&quot;:43.333333333333336,&quot;height&quot;:18.333333333333332}}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6730650" y="3217650"/>
            <a:ext cx="412750" cy="17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61" descr="{&quot;aid&quot;:null,&quot;type&quot;:&quot;$&quot;,&quot;font&quot;:{&quot;color&quot;:&quot;#000000&quot;,&quot;size&quot;:14,&quot;family&quot;:&quot;Arial&quot;},&quot;backgroundColor&quot;:&quot;#FFFFFF&quot;,&quot;backgroundColorModified&quot;:false,&quot;code&quot;:&quot;$AA^{T}$&quot;,&quot;id&quot;:&quot;45&quot;,&quot;ts&quot;:1623165718604,&quot;cs&quot;:&quot;dZ1ELzp4s1MDEYLLSNXVdA==&quot;,&quot;size&quot;:{&quot;width&quot;:43.333333333333336,&quot;height&quot;:18.333333333333332}}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4955325" y="3609900"/>
            <a:ext cx="412750" cy="17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61" descr="{&quot;type&quot;:&quot;$&quot;,&quot;aid&quot;:null,&quot;code&quot;:&quot;$U\\,=\\,\\left(u_{1},u_{2},...,u_{m}\\right),\\,u_{i}$&quot;,&quot;id&quot;:&quot;42&quot;,&quot;font&quot;:{&quot;color&quot;:&quot;#595959&quot;,&quot;family&quot;:&quot;Arial&quot;,&quot;size&quot;:18},&quot;backgroundColor&quot;:&quot;#FFFFFF&quot;,&quot;backgroundColorModified&quot;:false,&quot;ts&quot;:1623165940467,&quot;cs&quot;:&quot;jdr1j15y5Hzyi6OgpRvJ3A==&quot;,&quot;size&quot;:{&quot;width&quot;:292.99999999999994,&quot;height&quot;:28.75}}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2611094" y="4068180"/>
            <a:ext cx="2790825" cy="27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61" descr="{&quot;backgroundColorModified&quot;:false,&quot;code&quot;:&quot;$V\\,=\\,\\left(v_{1},v_{2},...,v_{n}\\right),\\,v_{i}$&quot;,&quot;font&quot;:{&quot;color&quot;:&quot;#595959&quot;,&quot;size&quot;:18,&quot;family&quot;:&quot;Arial&quot;},&quot;backgroundColor&quot;:&quot;#FFFFFF&quot;,&quot;type&quot;:&quot;$&quot;,&quot;id&quot;:&quot;42&quot;,&quot;aid&quot;:null,&quot;ts&quot;:1623166066364,&quot;cs&quot;:&quot;MzWdg/HgUo+IWSNkmgpkvw==&quot;,&quot;size&quot;:{&quot;width&quot;:278.24999999999994,&quot;height&quot;:28.75}}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2539191" y="4469305"/>
            <a:ext cx="2650331" cy="27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Ứng dụng SVD trong ML</a:t>
            </a:r>
            <a:endParaRPr lang="en-US"/>
          </a:p>
        </p:txBody>
      </p:sp>
      <p:sp>
        <p:nvSpPr>
          <p:cNvPr id="579" name="Google Shape;579;p62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SVD được sử dụng nhiều trong hệ thống gợi ý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Collaborative filter</a:t>
            </a:r>
            <a:r>
              <a:rPr lang="en-US" sz="1100">
                <a:solidFill>
                  <a:schemeClr val="dk1"/>
                </a:solidFill>
              </a:rPr>
              <a:t>	</a:t>
            </a:r>
            <a:endParaRPr sz="11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100">
                <a:solidFill>
                  <a:schemeClr val="dk1"/>
                </a:solidFill>
              </a:rPr>
              <a:t>PCA 	- Principal Components Analysis</a:t>
            </a:r>
            <a:endParaRPr sz="1100"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solidFill>
                  <a:schemeClr val="dk1"/>
                </a:solidFill>
              </a:rPr>
              <a:t>Biến đổi tập dữ liệu nhiều chiều về tập dữ liệu ít chiều hơn ( thường 2 hoặc 3 chiều)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		</a:t>
            </a:r>
            <a:endParaRPr lang="en-US" sz="1100">
              <a:solidFill>
                <a:schemeClr val="dk1"/>
              </a:solidFill>
            </a:endParaRPr>
          </a:p>
        </p:txBody>
      </p:sp>
      <p:sp>
        <p:nvSpPr>
          <p:cNvPr id="580" name="Google Shape;580;p6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581" name="Google Shape;581;p6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852425" y="2268825"/>
            <a:ext cx="6149375" cy="135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Ứng dụng SVD trong ML</a:t>
            </a:r>
            <a:endParaRPr lang="en-US"/>
          </a:p>
        </p:txBody>
      </p:sp>
      <p:sp>
        <p:nvSpPr>
          <p:cNvPr id="588" name="Google Shape;588;p63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Giảm chiều dữ liệu r &lt;&lt; m, n</a:t>
            </a:r>
            <a:endParaRPr lang="en-US"/>
          </a:p>
        </p:txBody>
      </p:sp>
      <p:sp>
        <p:nvSpPr>
          <p:cNvPr id="589" name="Google Shape;589;p6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590" name="Google Shape;590;p63" descr="{&quot;id&quot;:&quot;30&quot;,&quot;aid&quot;:null,&quot;code&quot;:&quot;$\\,A_{m\\times n}=U_{m\\times m}D_{m\\times n}V_{n\\times n}^{T}=\\left[u_{1},...u_{m}\\right]\\begin{pmatrix}\n{\\sigma_{1}}&amp;{\\cdots}&amp;{0}&amp;{0}\\\\\n{\\vdots}&amp;{\\ddots}&amp;{\\vdots}&amp;{0}\\\\\n{0}&amp;{\\cdots}&amp;{\\sigma_{r}}&amp;{0}\\\\\n{0}&amp;{0}&amp;{0}&amp;{0}\\\\\n\\end{pmatrix}\\left[v_{1}^{T},...v_{n}^{T}\\right]$&quot;,&quot;type&quot;:&quot;$&quot;,&quot;backgroundColorModified&quot;:false,&quot;backgroundColor&quot;:&quot;#FFFFFF&quot;,&quot;font&quot;:{&quot;color&quot;:&quot;#595959&quot;,&quot;size&quot;:18,&quot;family&quot;:&quot;Arial&quot;},&quot;ts&quot;:1623167777280,&quot;cs&quot;:&quot;oFIeXztGr4puanKi39VXfw==&quot;,&quot;size&quot;:{&quot;width&quot;:833,&quot;height&quot;:167.99999999999997}}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94438" y="1257099"/>
            <a:ext cx="7934325" cy="1447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sm" len="sm"/>
            <a:tailEnd type="none" w="sm" len="sm"/>
          </a:ln>
        </p:spPr>
      </p:pic>
      <p:pic>
        <p:nvPicPr>
          <p:cNvPr id="591" name="Google Shape;591;p63" descr="{&quot;type&quot;:&quot;$&quot;,&quot;font&quot;:{&quot;color&quot;:&quot;#595959&quot;,&quot;family&quot;:&quot;Arial&quot;,&quot;size&quot;:18},&quot;aid&quot;:null,&quot;code&quot;:&quot;$\\,A_{m\\times n}=\\sigma_{1}u_{1}v_{1}^{T}+\\sigma_{2}u_{2}v_{2}^{T}+...+\\sigma_{r}u_{r}v_{r}^{T}$&quot;,&quot;backgroundColorModified&quot;:false,&quot;backgroundColor&quot;:&quot;#FFFFFF&quot;,&quot;id&quot;:&quot;30&quot;,&quot;ts&quot;:1623167933790,&quot;cs&quot;:&quot;RgF9PrR+db9ro9eRCcF5tw==&quot;,&quot;size&quot;:{&quot;width&quot;:468,&quot;height&quot;:32.333333333333336}}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13225" y="2856432"/>
            <a:ext cx="4457700" cy="3079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sm" len="sm"/>
            <a:tailEnd type="none" w="sm" len="sm"/>
          </a:ln>
        </p:spPr>
      </p:pic>
      <p:pic>
        <p:nvPicPr>
          <p:cNvPr id="592" name="Google Shape;592;p6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98538" y="3496300"/>
            <a:ext cx="7146924" cy="144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Truncated SVD</a:t>
            </a:r>
            <a:endParaRPr lang="en-US"/>
          </a:p>
        </p:txBody>
      </p:sp>
      <p:sp>
        <p:nvSpPr>
          <p:cNvPr id="599" name="Google Shape;599;p64"/>
          <p:cNvSpPr txBox="1"/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Ma trận</a:t>
            </a:r>
            <a:endParaRPr lang="en-US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U và V là ma trận trực </a:t>
            </a:r>
            <a:r>
              <a:rPr lang="en-US"/>
              <a:t>giao</a:t>
            </a:r>
            <a:endParaRPr lang="en-US"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 ma trận chéo với</a:t>
            </a:r>
            <a:endParaRPr lang="en-US"/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endParaRPr lang="en-US"/>
          </a:p>
        </p:txBody>
      </p:sp>
      <p:sp>
        <p:nvSpPr>
          <p:cNvPr id="600" name="Google Shape;600;p6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601" name="Google Shape;601;p64" descr="{&quot;aid&quot;:null,&quot;id&quot;:&quot;40&quot;,&quot;backgroundColor&quot;:&quot;#FFFFFF&quot;,&quot;type&quot;:&quot;$&quot;,&quot;code&quot;:&quot;$A\\in R^{n\\times m}$&quot;,&quot;font&quot;:{&quot;size&quot;:18,&quot;color&quot;:&quot;#595959&quot;,&quot;family&quot;:&quot;Arial&quot;},&quot;backgroundColorModified&quot;:false,&quot;ts&quot;:1623163469057,&quot;cs&quot;:&quot;pGAkvo7Jb2rPxmGmMIdKyQ==&quot;,&quot;size&quot;:{&quot;width&quot;:120.16666666666667,&quot;height&quot;:21.666666666666668}}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818085" y="1267372"/>
            <a:ext cx="1144588" cy="20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64"/>
          <p:cNvSpPr/>
          <p:nvPr/>
        </p:nvSpPr>
        <p:spPr>
          <a:xfrm>
            <a:off x="1468703" y="1993716"/>
            <a:ext cx="1505400" cy="860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  <a:endParaRPr lang="en-US"/>
          </a:p>
        </p:txBody>
      </p:sp>
      <p:pic>
        <p:nvPicPr>
          <p:cNvPr id="603" name="Google Shape;603;p64" descr="{&quot;backgroundColor&quot;:&quot;#EEEEEE&quot;,&quot;code&quot;:&quot;$A_{m\\times n}$&quot;,&quot;font&quot;:{&quot;size&quot;:14,&quot;color&quot;:&quot;#000000&quot;,&quot;family&quot;:&quot;Arial&quot;},&quot;backgroundColorModified&quot;:false,&quot;type&quot;:&quot;$&quot;,&quot;id&quot;:&quot;41&quot;,&quot;aid&quot;:null,&quot;ts&quot;:1623164053655,&quot;cs&quot;:&quot;JZvAAf/qqxWBlZxyB8ooXg==&quot;,&quot;size&quot;:{&quot;width&quot;:50,&quot;height&quot;:19}}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910628" y="2333279"/>
            <a:ext cx="476250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64"/>
          <p:cNvSpPr/>
          <p:nvPr/>
        </p:nvSpPr>
        <p:spPr>
          <a:xfrm>
            <a:off x="3924025" y="2011900"/>
            <a:ext cx="1034400" cy="860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  <a:endParaRPr lang="en-US"/>
          </a:p>
        </p:txBody>
      </p:sp>
      <p:pic>
        <p:nvPicPr>
          <p:cNvPr id="605" name="Google Shape;605;p64" descr="{&quot;id&quot;:&quot;41&quot;,&quot;aid&quot;:null,&quot;code&quot;:&quot;$U_{m\\times m}$&quot;,&quot;font&quot;:{&quot;size&quot;:14,&quot;color&quot;:&quot;#000000&quot;,&quot;family&quot;:&quot;Arial&quot;},&quot;backgroundColor&quot;:&quot;#EEEEEE&quot;,&quot;type&quot;:&quot;$&quot;,&quot;backgroundColorModified&quot;:false,&quot;ts&quot;:1623164000894,&quot;cs&quot;:&quot;gPLe9elXeUHr8cZrpitJ4g==&quot;,&quot;size&quot;:{&quot;width&quot;:52.333333333333336,&quot;height&quot;:18.166666666666668}}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372460" y="2361357"/>
            <a:ext cx="498475" cy="173038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64"/>
          <p:cNvSpPr/>
          <p:nvPr/>
        </p:nvSpPr>
        <p:spPr>
          <a:xfrm>
            <a:off x="6967050" y="2011925"/>
            <a:ext cx="1144500" cy="860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  <a:endParaRPr lang="en-US"/>
          </a:p>
        </p:txBody>
      </p:sp>
      <p:pic>
        <p:nvPicPr>
          <p:cNvPr id="607" name="Google Shape;607;p64" descr="{&quot;backgroundColor&quot;:&quot;#EEEEEE&quot;,&quot;backgroundColorModified&quot;:false,&quot;font&quot;:{&quot;color&quot;:&quot;#000000&quot;,&quot;size&quot;:14,&quot;family&quot;:&quot;Arial&quot;},&quot;code&quot;:&quot;$V_{n\\times n}^{T}$&quot;,&quot;aid&quot;:null,&quot;type&quot;:&quot;$&quot;,&quot;id&quot;:&quot;41&quot;,&quot;ts&quot;:1623163862425,&quot;cs&quot;:&quot;gMdHecjnA4mxiYRUGqcR4g==&quot;,&quot;size&quot;:{&quot;width&quot;:41.666666666666664,&quot;height&quot;:23.666666666666668}}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492330" y="2351475"/>
            <a:ext cx="396875" cy="22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64"/>
          <p:cNvSpPr/>
          <p:nvPr/>
        </p:nvSpPr>
        <p:spPr>
          <a:xfrm>
            <a:off x="5461650" y="2011925"/>
            <a:ext cx="1078800" cy="860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  <a:endParaRPr lang="en-US"/>
          </a:p>
        </p:txBody>
      </p:sp>
      <p:pic>
        <p:nvPicPr>
          <p:cNvPr id="609" name="Google Shape;609;p64" descr="{&quot;code&quot;:&quot;$D_{m\\times n}$&quot;,&quot;backgroundColor&quot;:&quot;#EEEEEE&quot;,&quot;backgroundColorModified&quot;:false,&quot;id&quot;:&quot;41&quot;,&quot;font&quot;:{&quot;family&quot;:&quot;Arial&quot;,&quot;size&quot;:14,&quot;color&quot;:&quot;#000000&quot;},&quot;type&quot;:&quot;$&quot;,&quot;aid&quot;:null,&quot;ts&quot;:1623163904874,&quot;cs&quot;:&quot;3YIXigkDrvQqG8LJoMGAzg==&quot;,&quot;size&quot;:{&quot;width&quot;:52,&quot;height&quot;:18.166666666666668}}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5724613" y="2354784"/>
            <a:ext cx="495300" cy="173038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64"/>
          <p:cNvSpPr txBox="1"/>
          <p:nvPr/>
        </p:nvSpPr>
        <p:spPr>
          <a:xfrm>
            <a:off x="3188005" y="2247775"/>
            <a:ext cx="43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=</a:t>
            </a:r>
            <a:endParaRPr lang="en-US"/>
          </a:p>
        </p:txBody>
      </p:sp>
      <p:sp>
        <p:nvSpPr>
          <p:cNvPr id="611" name="Google Shape;611;p64"/>
          <p:cNvSpPr txBox="1"/>
          <p:nvPr/>
        </p:nvSpPr>
        <p:spPr>
          <a:xfrm>
            <a:off x="4991625" y="2264088"/>
            <a:ext cx="43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x</a:t>
            </a:r>
            <a:endParaRPr lang="en-US"/>
          </a:p>
        </p:txBody>
      </p:sp>
      <p:sp>
        <p:nvSpPr>
          <p:cNvPr id="612" name="Google Shape;612;p64"/>
          <p:cNvSpPr txBox="1"/>
          <p:nvPr/>
        </p:nvSpPr>
        <p:spPr>
          <a:xfrm>
            <a:off x="6516113" y="2223663"/>
            <a:ext cx="43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x</a:t>
            </a:r>
            <a:endParaRPr lang="en-US"/>
          </a:p>
        </p:txBody>
      </p:sp>
      <p:pic>
        <p:nvPicPr>
          <p:cNvPr id="613" name="Google Shape;613;p64" descr="{&quot;code&quot;:&quot;$\\sigma_{1}\\geqslant\\sigma_{2}\\geqslant...\\geqslant\\sigma_{r}&gt;0=0=...=0$&quot;,&quot;backgroundColor&quot;:&quot;#FFFFFF&quot;,&quot;font&quot;:{&quot;size&quot;:18,&quot;color&quot;:&quot;#595959&quot;,&quot;family&quot;:&quot;Arial&quot;},&quot;id&quot;:&quot;42&quot;,&quot;backgroundColorModified&quot;:false,&quot;type&quot;:&quot;$&quot;,&quot;aid&quot;:null,&quot;ts&quot;:1623164546696,&quot;cs&quot;:&quot;NI1B4Qjaeu9x9y6ZHquiwg==&quot;,&quot;size&quot;:{&quot;width&quot;:428,&quot;height&quot;:23.666666666666668}}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3415625" y="3504525"/>
            <a:ext cx="4076700" cy="22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64" descr="{&quot;backgroundColor&quot;:&quot;#FFFFFF&quot;,&quot;font&quot;:{&quot;color&quot;:&quot;#595959&quot;,&quot;family&quot;:&quot;Arial&quot;,&quot;size&quot;:18},&quot;backgroundColorModified&quot;:false,&quot;type&quot;:&quot;$&quot;,&quot;aid&quot;:null,&quot;id&quot;:&quot;47&quot;,&quot;code&quot;:&quot;$\\sigma _{i\\,}$&quot;,&quot;ts&quot;:1623169056492,&quot;cs&quot;:&quot;9vADe21q/flThvGmjqRVeg==&quot;,&quot;size&quot;:{&quot;width&quot;:21.333333333333332,&quot;height&quot;:16.833333333333332}}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4572000" y="2571750"/>
            <a:ext cx="203200" cy="160338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64"/>
          <p:cNvSpPr txBox="1"/>
          <p:nvPr>
            <p:ph type="body" idx="1"/>
          </p:nvPr>
        </p:nvSpPr>
        <p:spPr>
          <a:xfrm>
            <a:off x="311700" y="3960425"/>
            <a:ext cx="867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/>
              <a:t>Vấn đề: Thường có lượng nhỏ       có giá trị lớn. Còn lại các  gần bằng 0</a:t>
            </a:r>
            <a:endParaRPr b="1"/>
          </a:p>
        </p:txBody>
      </p:sp>
      <p:pic>
        <p:nvPicPr>
          <p:cNvPr id="616" name="Google Shape;616;p64" descr="{&quot;font&quot;:{&quot;size&quot;:18,&quot;family&quot;:&quot;Arial&quot;,&quot;color&quot;:&quot;#595959&quot;},&quot;backgroundColor&quot;:&quot;#FFFFFF&quot;,&quot;code&quot;:&quot;$\\sigma_{i}$&quot;,&quot;id&quot;:&quot;48&quot;,&quot;type&quot;:&quot;$&quot;,&quot;backgroundColorModified&quot;:false,&quot;aid&quot;:null,&quot;ts&quot;:1623169234039,&quot;cs&quot;:&quot;h2SaE1UKUiPevltBi9dXlw==&quot;,&quot;size&quot;:{&quot;width&quot;:21,&quot;height&quot;:16.833333333333332}}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4295728" y="4124475"/>
            <a:ext cx="245525" cy="16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Truncated SVD (tiếp) </a:t>
            </a:r>
            <a:endParaRPr lang="en-US"/>
          </a:p>
        </p:txBody>
      </p:sp>
      <p:sp>
        <p:nvSpPr>
          <p:cNvPr id="623" name="Google Shape;623;p65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Chọn k nhỏ hơn r</a:t>
            </a:r>
            <a:endParaRPr lang="en-US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 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Độ lệch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</a:t>
            </a:r>
            <a:endParaRPr lang="en-US"/>
          </a:p>
        </p:txBody>
      </p:sp>
      <p:sp>
        <p:nvSpPr>
          <p:cNvPr id="624" name="Google Shape;624;p6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625" name="Google Shape;625;p65" descr="{&quot;type&quot;:&quot;$&quot;,&quot;font&quot;:{&quot;color&quot;:&quot;#595959&quot;,&quot;family&quot;:&quot;Arial&quot;,&quot;size&quot;:18},&quot;aid&quot;:null,&quot;code&quot;:&quot;$\\,A_{m\\times n}=\\sigma_{1}u_{1}v_{1}^{T}+\\sigma_{2}u_{2}v_{2}^{T}+...+\\sigma_{r}u_{r}v_{r}^{T}$&quot;,&quot;backgroundColorModified&quot;:false,&quot;backgroundColor&quot;:&quot;#FFFFFF&quot;,&quot;id&quot;:&quot;30&quot;,&quot;ts&quot;:1623167933790,&quot;cs&quot;:&quot;RgF9PrR+db9ro9eRCcF5tw==&quot;,&quot;size&quot;:{&quot;width&quot;:468,&quot;height&quot;:32.333333333333336}}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783700" y="2088882"/>
            <a:ext cx="4457700" cy="3079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sm" len="sm"/>
            <a:tailEnd type="none" w="sm" len="sm"/>
          </a:ln>
        </p:spPr>
      </p:pic>
      <p:pic>
        <p:nvPicPr>
          <p:cNvPr id="626" name="Google Shape;626;p65" descr="{&quot;aid&quot;:null,&quot;backgroundColorModified&quot;:false,&quot;code&quot;:&quot;$\\,A_{m\\times n}\\approx A_{k}=\\sigma_{1}u_{1}v_{1}^{T}+\\sigma_{2}u_{2}v_{2}^{T}+...+\\sigma_{k}u_{k}v_{k}^{T}$&quot;,&quot;id&quot;:&quot;30&quot;,&quot;type&quot;:&quot;$&quot;,&quot;font&quot;:{&quot;family&quot;:&quot;Arial&quot;,&quot;size&quot;:18,&quot;color&quot;:&quot;#595959&quot;},&quot;backgroundColor&quot;:&quot;#FFFFFF&quot;,&quot;ts&quot;:1623169429827,&quot;cs&quot;:&quot;hpF4YvPGjPgmf4F9GVXK+Q==&quot;,&quot;size&quot;:{&quot;width&quot;:542.5,&quot;height&quot;:32.5}}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77375" y="1600069"/>
            <a:ext cx="5167313" cy="309563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sm" len="sm"/>
            <a:tailEnd type="none" w="sm" len="sm"/>
          </a:ln>
        </p:spPr>
      </p:pic>
      <p:pic>
        <p:nvPicPr>
          <p:cNvPr id="627" name="Google Shape;627;p65" descr="{&quot;backgroundColor&quot;:&quot;#FFFFFF&quot;,&quot;backgroundColorModified&quot;:false,&quot;aid&quot;:null,&quot;font&quot;:{&quot;color&quot;:&quot;#595959&quot;,&quot;size&quot;:18,&quot;family&quot;:&quot;Arial&quot;},&quot;type&quot;:&quot;$&quot;,&quot;code&quot;:&quot;$\\left\\|A-A_{k}\\right\\|_{F}=\\sum_{i=k+1}^{r}\\sigma_{i}^{2}$&quot;,&quot;id&quot;:&quot;49&quot;,&quot;ts&quot;:1623169592838,&quot;cs&quot;:&quot;gRno2LVzB7jcrtYPj/UfWg==&quot;,&quot;size&quot;:{&quot;width&quot;:286,&quot;height&quot;:33.25}}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163475" y="3233425"/>
            <a:ext cx="2724150" cy="316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Truncated SVD (tiếp) </a:t>
            </a:r>
            <a:endParaRPr lang="en-US"/>
          </a:p>
        </p:txBody>
      </p:sp>
      <p:sp>
        <p:nvSpPr>
          <p:cNvPr id="634" name="Google Shape;634;p66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Độ lệch 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k = 0 </a:t>
            </a:r>
            <a:endParaRPr lang="en-US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 </a:t>
            </a:r>
            <a:endParaRPr lang="en-US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Sai số càng nhỏ nếu phần giá trị riêng bị loại càng nhỏ </a:t>
            </a:r>
            <a:endParaRPr lang="en-US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Ví dụ muốn dữ lại ít nhất 90% thông tin của A:</a:t>
            </a:r>
            <a:endParaRPr lang="en-US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Trước hết tính mẫu</a:t>
            </a:r>
            <a:endParaRPr lang="en-US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Sau đó chọn k thỏa mãn bất đẳng thức</a:t>
            </a:r>
            <a:endParaRPr lang="en-US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</a:t>
            </a:r>
            <a:endParaRPr lang="en-US"/>
          </a:p>
        </p:txBody>
      </p:sp>
      <p:sp>
        <p:nvSpPr>
          <p:cNvPr id="635" name="Google Shape;635;p6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636" name="Google Shape;636;p66" descr="{&quot;backgroundColor&quot;:&quot;#FFFFFF&quot;,&quot;backgroundColorModified&quot;:false,&quot;aid&quot;:null,&quot;font&quot;:{&quot;color&quot;:&quot;#595959&quot;,&quot;size&quot;:18,&quot;family&quot;:&quot;Arial&quot;},&quot;type&quot;:&quot;$&quot;,&quot;code&quot;:&quot;$\\left\\|A-A_{k}\\right\\|_{F}=\\sum_{i=k+1}^{r}\\sigma_{i}^{2}$&quot;,&quot;id&quot;:&quot;49&quot;,&quot;ts&quot;:1623169592838,&quot;cs&quot;:&quot;gRno2LVzB7jcrtYPj/UfWg==&quot;,&quot;size&quot;:{&quot;width&quot;:286,&quot;height&quot;:33.25}}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925250" y="1239550"/>
            <a:ext cx="2724150" cy="316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66" descr="{&quot;type&quot;:&quot;$&quot;,&quot;id&quot;:&quot;49&quot;,&quot;code&quot;:&quot;$\\left\\|A\\right\\|_{F}=\\sum_{i=1}^{r}\\sigma_{i}^{2}$&quot;,&quot;font&quot;:{&quot;size&quot;:18,&quot;family&quot;:&quot;Arial&quot;,&quot;color&quot;:&quot;#595959&quot;},&quot;aid&quot;:null,&quot;backgroundColorModified&quot;:false,&quot;backgroundColor&quot;:&quot;#FFFFFF&quot;,&quot;ts&quot;:1623169859303,&quot;cs&quot;:&quot;BkBMtFBQ4sL2NANlnxsW7g==&quot;,&quot;size&quot;:{&quot;width&quot;:192.99999999999997,&quot;height&quot;:32}}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858283" y="1877200"/>
            <a:ext cx="183832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66" descr="{&quot;type&quot;:&quot;$&quot;,&quot;code&quot;:&quot;$\\frac{\\left\\|A-A_{k}\\right\\|_{F}}{\\left\\|A\\right\\|_{F}}=\\frac{\\sum_{i=k+1}^{r}\\sigma_{i}^{2}}{\\sum_{i=1}^{r}\\sigma_{i}^{2}}$&quot;,&quot;backgroundColorModified&quot;:false,&quot;font&quot;:{&quot;size&quot;:18,&quot;color&quot;:&quot;#595959&quot;,&quot;family&quot;:&quot;Arial&quot;},&quot;aid&quot;:null,&quot;backgroundColor&quot;:&quot;#FFFFFF&quot;,&quot;id&quot;:&quot;49&quot;,&quot;ts&quot;:1623169954617,&quot;cs&quot;:&quot;FjyyksdyXoSjywdu/FGM3g==&quot;,&quot;size&quot;:{&quot;width&quot;:226.39999999999998,&quot;height&quot;:51.19999999999999}}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25032" y="2678613"/>
            <a:ext cx="2156460" cy="487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66" descr="{&quot;type&quot;:&quot;$&quot;,&quot;code&quot;:&quot;$\\frac{\\sum_{i=1}^{k}\\sigma_{i}^{2}}{\\sum_{i=1}^{r}\\sigma_{i}^{2}}\\geqslant0.9$&quot;,&quot;backgroundColorModified&quot;:false,&quot;font&quot;:{&quot;size&quot;:18,&quot;color&quot;:&quot;#595959&quot;,&quot;family&quot;:&quot;Arial&quot;},&quot;id&quot;:&quot;49&quot;,&quot;aid&quot;:null,&quot;backgroundColor&quot;:&quot;#FFFFFF&quot;,&quot;ts&quot;:1623170204977,&quot;cs&quot;:&quot;ozeDGVKp9ChmKn7DPm+nlQ==&quot;,&quot;size&quot;:{&quot;width&quot;:149.49999999999997,&quot;height&quot;:53.166666666666664}}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694544" y="4156813"/>
            <a:ext cx="1423988" cy="506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490250" y="450150"/>
            <a:ext cx="6957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Các khái niệm cơ bản</a:t>
            </a:r>
            <a:endParaRPr lang="en-US"/>
          </a:p>
        </p:txBody>
      </p:sp>
      <p:sp>
        <p:nvSpPr>
          <p:cNvPr id="118" name="Google Shape;118;p2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Tài liệu</a:t>
            </a:r>
            <a:endParaRPr lang="en-US"/>
          </a:p>
        </p:txBody>
      </p:sp>
      <p:sp>
        <p:nvSpPr>
          <p:cNvPr id="646" name="Google Shape;646;p67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[V. M. P. Deisenroth, et. al., 2020] Mathematics for Machine Learning, Cambridge University Press.</a:t>
            </a:r>
            <a:r>
              <a:rPr lang="en-US"/>
              <a:t> </a:t>
            </a:r>
            <a:endParaRPr lang="en-US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[E. Lehman, et. al. 2017] Mathematics for Computer Science, Eric Lehman Google Inc.</a:t>
            </a:r>
            <a:endParaRPr lang="en-US"/>
          </a:p>
          <a:p>
            <a:pPr marL="457200" lvl="0" indent="-3429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[Gerard O’Regan,2016] Guide to Discrete Mathematics, Springer International Publishing Switzerland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7" name="Google Shape;647;p6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8"/>
          <p:cNvSpPr txBox="1"/>
          <p:nvPr>
            <p:ph type="ftr" idx="4294967295"/>
          </p:nvPr>
        </p:nvSpPr>
        <p:spPr>
          <a:xfrm>
            <a:off x="5357475" y="4869675"/>
            <a:ext cx="3663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75" tIns="34325" rIns="68675" bIns="343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653" name="Google Shape;653;p68"/>
          <p:cNvSpPr/>
          <p:nvPr/>
        </p:nvSpPr>
        <p:spPr>
          <a:xfrm>
            <a:off x="1860650" y="1914544"/>
            <a:ext cx="5161528" cy="80795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1">
                <a:ln w="2857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1"/>
                </a:solidFill>
                <a:latin typeface="Arial" panose="020B0604020202020204"/>
              </a:rPr>
              <a:t>Cám Ơn!</a:t>
            </a:r>
            <a:endParaRPr b="1" i="1"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dk1"/>
              </a:solidFill>
              <a:latin typeface="Arial" panose="020B0604020202020204"/>
            </a:endParaRPr>
          </a:p>
        </p:txBody>
      </p:sp>
      <p:sp>
        <p:nvSpPr>
          <p:cNvPr id="654" name="Google Shape;654;p68"/>
          <p:cNvSpPr txBox="1"/>
          <p:nvPr>
            <p:ph type="title"/>
          </p:nvPr>
        </p:nvSpPr>
        <p:spPr>
          <a:xfrm>
            <a:off x="369850" y="719063"/>
            <a:ext cx="8444400" cy="549000"/>
          </a:xfrm>
          <a:prstGeom prst="rect">
            <a:avLst/>
          </a:prstGeom>
        </p:spPr>
        <p:txBody>
          <a:bodyPr spcFirstLastPara="1" wrap="square" lIns="68675" tIns="34325" rIns="68675" bIns="343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5" name="Google Shape;655;p68"/>
          <p:cNvSpPr txBox="1"/>
          <p:nvPr>
            <p:ph type="body" idx="1"/>
          </p:nvPr>
        </p:nvSpPr>
        <p:spPr>
          <a:xfrm>
            <a:off x="425200" y="1366069"/>
            <a:ext cx="8389200" cy="3690300"/>
          </a:xfrm>
          <a:prstGeom prst="rect">
            <a:avLst/>
          </a:prstGeom>
        </p:spPr>
        <p:txBody>
          <a:bodyPr spcFirstLastPara="1" wrap="square" lIns="68675" tIns="34325" rIns="68675" bIns="34325" anchor="t" anchorCtr="0">
            <a:no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Vô hướng ( Scalar)</a:t>
            </a:r>
            <a:endParaRPr lang="en-US"/>
          </a:p>
        </p:txBody>
      </p:sp>
      <p:sp>
        <p:nvSpPr>
          <p:cNvPr id="125" name="Google Shape;125;p23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Một vô hướng là </a:t>
            </a:r>
            <a:r>
              <a:rPr lang="en-US" b="1"/>
              <a:t>một số bất kì </a:t>
            </a:r>
            <a:r>
              <a:rPr lang="en-US"/>
              <a:t>thuộc tập số nào đó.</a:t>
            </a:r>
            <a:endParaRPr lang="en-US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Ngược lại với các đối tượng trong đại số tuyến tính, thường mảng số</a:t>
            </a:r>
            <a:endParaRPr lang="en-US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Vô hướng có thể có giá trị thực hoặc giá trị nguyên </a:t>
            </a:r>
            <a:endParaRPr lang="en-US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Ví dụ              - biểu diễn độ </a:t>
            </a:r>
            <a:r>
              <a:rPr lang="en-US"/>
              <a:t>dốc</a:t>
            </a:r>
            <a:r>
              <a:rPr lang="en-US"/>
              <a:t> của một đường thẳng</a:t>
            </a:r>
            <a:endParaRPr lang="en-US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 xác </a:t>
            </a:r>
            <a:r>
              <a:rPr lang="en-US"/>
              <a:t>định</a:t>
            </a:r>
            <a:r>
              <a:rPr lang="en-US"/>
              <a:t> bởi một số thực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Ví dụ                -  biểu diễn số đơn vị </a:t>
            </a:r>
            <a:endParaRPr lang="en-US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 xác định bởi một số tự nhiên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6" name="Google Shape;126;p2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127" name="Google Shape;127;p23" descr="{&quot;code&quot;:&quot;$x\\in R$&quot;,&quot;backgroundColorModified&quot;:false,&quot;type&quot;:&quot;$&quot;,&quot;id&quot;:&quot;4&quot;,&quot;backgroundColor&quot;:&quot;#FFFFFF&quot;,&quot;aid&quot;:null,&quot;font&quot;:{&quot;size&quot;:18,&quot;family&quot;:&quot;Arial&quot;,&quot;color&quot;:&quot;#595959&quot;},&quot;ts&quot;:1622106202925,&quot;cs&quot;:&quot;YES8J88mHEdmzsQMI7AALg==&quot;,&quot;size&quot;:{&quot;width&quot;:71,&quot;height&quot;:20.666666666666668}}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482100" y="2799575"/>
            <a:ext cx="676275" cy="19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3" descr="{&quot;code&quot;:&quot;$x\\in R$&quot;,&quot;backgroundColorModified&quot;:false,&quot;type&quot;:&quot;$&quot;,&quot;id&quot;:&quot;4&quot;,&quot;backgroundColor&quot;:&quot;#FFFFFF&quot;,&quot;aid&quot;:null,&quot;font&quot;:{&quot;size&quot;:18,&quot;family&quot;:&quot;Arial&quot;,&quot;color&quot;:&quot;#595959&quot;},&quot;ts&quot;:1622106202925,&quot;cs&quot;:&quot;YES8J88mHEdmzsQMI7AALg==&quot;,&quot;size&quot;:{&quot;width&quot;:71,&quot;height&quot;:20.666666666666668}}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63950" y="3664525"/>
            <a:ext cx="676275" cy="19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Vectơ (Vector)</a:t>
            </a:r>
            <a:endParaRPr lang="en-US"/>
          </a:p>
        </p:txBody>
      </p:sp>
      <p:sp>
        <p:nvSpPr>
          <p:cNvPr id="135" name="Google Shape;135;p2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Vectơ là </a:t>
            </a:r>
            <a:r>
              <a:rPr lang="en-US" b="1"/>
              <a:t>một mảng các vô hướng </a:t>
            </a:r>
            <a:r>
              <a:rPr lang="en-US"/>
              <a:t>như mảng một chiều trong ngôn ngữ lập trình</a:t>
            </a:r>
            <a:endParaRPr lang="en-US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Các phần tử trong vectơ được đánh địa chỉ và có thể truy cập qua địa chỉ tương ứng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Trực quan hóa vectơ</a:t>
            </a:r>
            <a:endParaRPr lang="en-US"/>
          </a:p>
        </p:txBody>
      </p:sp>
      <p:sp>
        <p:nvSpPr>
          <p:cNvPr id="136" name="Google Shape;136;p2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137" name="Google Shape;137;p24" descr="{&quot;backgroundColorModified&quot;:false,&quot;type&quot;:&quot;$&quot;,&quot;id&quot;:&quot;5&quot;,&quot;aid&quot;:null,&quot;backgroundColor&quot;:&quot;#FFFFFF&quot;,&quot;code&quot;:&quot;$x=\\,\\begin{pmatrix}\n{x_{1}}\\\\\n{x_{2}}\\\\\n{...}\\\\\n{x_{n}}\\\\\n\\end{pmatrix}$&quot;,&quot;font&quot;:{&quot;color&quot;:&quot;#595959&quot;,&quot;size&quot;:18,&quot;family&quot;:&quot;Arial&quot;},&quot;ts&quot;:1622107947471,&quot;cs&quot;:&quot;wBnttCHyRU6aYCjFEdvs8Q==&quot;,&quot;size&quot;:{&quot;width&quot;:130.83333333333334,&quot;height&quot;:146}}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124500" y="2310850"/>
            <a:ext cx="1246188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120600" y="2310850"/>
            <a:ext cx="4260575" cy="24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 trận (Matrix)</a:t>
            </a:r>
            <a:endParaRPr lang="en-US"/>
          </a:p>
        </p:txBody>
      </p:sp>
      <p:sp>
        <p:nvSpPr>
          <p:cNvPr id="145" name="Google Shape;145;p25"/>
          <p:cNvSpPr txBox="1"/>
          <p:nvPr>
            <p:ph type="body" idx="1"/>
          </p:nvPr>
        </p:nvSpPr>
        <p:spPr>
          <a:xfrm>
            <a:off x="311700" y="1152475"/>
            <a:ext cx="8520600" cy="3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Ma trận là </a:t>
            </a:r>
            <a:r>
              <a:rPr lang="en-US" b="1"/>
              <a:t>một mảng hai chiều </a:t>
            </a:r>
            <a:r>
              <a:rPr lang="en-US"/>
              <a:t>của các vô hướng như mảng 2 chiều trong ngôn ngữ lập trình.</a:t>
            </a:r>
            <a:endParaRPr lang="en-US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m. n là hạng của ma trận A, </a:t>
            </a:r>
            <a:endParaRPr lang="en-US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                  ứng với hàng i (vectơ hàng) và cột j(vectơ cột).</a:t>
            </a:r>
            <a:endParaRPr lang="en-US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Vectơ là trường hợp đặc biệt của ma trận  </a:t>
            </a:r>
            <a:endParaRPr lang="en-US"/>
          </a:p>
        </p:txBody>
      </p:sp>
      <p:sp>
        <p:nvSpPr>
          <p:cNvPr id="146" name="Google Shape;146;p2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147" name="Google Shape;147;p25" descr="{&quot;backgroundColorModified&quot;:false,&quot;font&quot;:{&quot;color&quot;:&quot;#595959&quot;,&quot;size&quot;:18,&quot;family&quot;:&quot;Arial&quot;},&quot;id&quot;:&quot;6&quot;,&quot;aid&quot;:null,&quot;code&quot;:&quot;$A=\\,\\begin{bmatrix}\n{a_{11}}&amp;{a_{12}}&amp;{...}&amp;{a_{1n}}\\\\\n{a_{21}}&amp;{a_{22}}&amp;{...}&amp;{a_{2n}}\\\\\n{...}&amp;{...}&amp;{...}&amp;{...}\\\\\n{a_{m1}}&amp;{a_{m2}}&amp;{...}&amp;{a_{mn}}\\\\\n\\end{bmatrix}$&quot;,&quot;backgroundColor&quot;:&quot;#FFFFFF&quot;,&quot;type&quot;:&quot;$&quot;,&quot;ts&quot;:1622110348658,&quot;cs&quot;:&quot;+2mTot6ORXR/bOX8Hx106w==&quot;,&quot;size&quot;:{&quot;width&quot;:341.3333333333333,&quot;height&quot;:146}}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756550" y="2212610"/>
            <a:ext cx="3251200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5" descr="{&quot;type&quot;:&quot;$&quot;,&quot;aid&quot;:null,&quot;font&quot;:{&quot;color&quot;:&quot;#595959&quot;,&quot;size&quot;:18,&quot;family&quot;:&quot;Arial&quot;},&quot;backgroundColorModified&quot;:false,&quot;code&quot;:&quot;$A_{i:\\,},\\,A_{:j}$&quot;,&quot;backgroundColor&quot;:&quot;#FFFFFF&quot;,&quot;id&quot;:&quot;7&quot;,&quot;ts&quot;:1622110886731,&quot;cs&quot;:&quot;GWqTZOfk65wry+177rRCiQ==&quot;,&quot;size&quot;:{&quot;width&quot;:90.5,&quot;height&quot;:28.833333333333332}}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94526" y="4099900"/>
            <a:ext cx="862013" cy="274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Tenxơ</a:t>
            </a:r>
            <a:r>
              <a:rPr lang="en-US"/>
              <a:t>(Tensor)</a:t>
            </a:r>
            <a:endParaRPr lang="en-US"/>
          </a:p>
        </p:txBody>
      </p:sp>
      <p:sp>
        <p:nvSpPr>
          <p:cNvPr id="155" name="Google Shape;155;p26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Tenxơ là một mảng nhiều chiều</a:t>
            </a:r>
            <a:endParaRPr lang="en-US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Hình ảnh màu RGB có ba chiều</a:t>
            </a:r>
            <a:endParaRPr lang="en-US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Các trường hợp riêng</a:t>
            </a:r>
            <a:endParaRPr lang="en-US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Ma trận xem là tenxơ 2 chiều, </a:t>
            </a:r>
            <a:endParaRPr lang="en-US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Vecto xem là tenxơ 1 chiều,</a:t>
            </a:r>
            <a:endParaRPr lang="en-US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Vô hướng xem là tenxơ 0 chiều.</a:t>
            </a:r>
            <a:endParaRPr lang="en-US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lang="en-US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Phần tử (i,j,k) trên tenxơ ba chiều:</a:t>
            </a:r>
            <a:endParaRPr lang="en-US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</a:t>
            </a:r>
            <a:endParaRPr lang="en-US"/>
          </a:p>
        </p:txBody>
      </p:sp>
      <p:sp>
        <p:nvSpPr>
          <p:cNvPr id="156" name="Google Shape;156;p2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157" name="Google Shape;157;p2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928150" y="1246525"/>
            <a:ext cx="3776875" cy="332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6" descr="{&quot;backgroundColor&quot;:&quot;#FFFFFF&quot;,&quot;backgroundColorModified&quot;:false,&quot;id&quot;:&quot;8&quot;,&quot;code&quot;:&quot;$A_{i,j,k}$&quot;,&quot;font&quot;:{&quot;size&quot;:18,&quot;family&quot;:&quot;Arial&quot;,&quot;color&quot;:&quot;#595959&quot;},&quot;type&quot;:&quot;$&quot;,&quot;aid&quot;:null,&quot;ts&quot;:1622112066136,&quot;cs&quot;:&quot;Xin/Mx5fkinZ3AGAFTv1Tw==&quot;,&quot;size&quot;:{&quot;width&quot;:56.333333333333336,&quot;height&quot;:28.833333333333332}}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037525" y="4050200"/>
            <a:ext cx="536575" cy="274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B Brand Colors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005BBB"/>
      </a:hlink>
      <a:folHlink>
        <a:srgbClr val="D86A4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8723</Words>
  <Application>WPS Presentation</Application>
  <PresentationFormat/>
  <Paragraphs>706</Paragraphs>
  <Slides>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51</vt:i4>
      </vt:variant>
    </vt:vector>
  </HeadingPairs>
  <TitlesOfParts>
    <vt:vector size="65" baseType="lpstr">
      <vt:lpstr>Arial</vt:lpstr>
      <vt:lpstr>SimSun</vt:lpstr>
      <vt:lpstr>Wingdings</vt:lpstr>
      <vt:lpstr>Arial</vt:lpstr>
      <vt:lpstr>Georgia</vt:lpstr>
      <vt:lpstr>Comfortaa Regular</vt:lpstr>
      <vt:lpstr>Comfortaa</vt:lpstr>
      <vt:lpstr>Calibri</vt:lpstr>
      <vt:lpstr>Times New Roman</vt:lpstr>
      <vt:lpstr>Courier New</vt:lpstr>
      <vt:lpstr>Microsoft YaHei</vt:lpstr>
      <vt:lpstr>Arial Unicode MS</vt:lpstr>
      <vt:lpstr>Office Theme</vt:lpstr>
      <vt:lpstr>Simple Light</vt:lpstr>
      <vt:lpstr>Đại số tuyến tính cho học máy</vt:lpstr>
      <vt:lpstr>Nội dung</vt:lpstr>
      <vt:lpstr>Giới thiệu đại số tuyến tính</vt:lpstr>
      <vt:lpstr>Giới thiệu đại số tuyến tính</vt:lpstr>
      <vt:lpstr>Các khái niệm cơ bản</vt:lpstr>
      <vt:lpstr>Vô hướng ( Scalar)</vt:lpstr>
      <vt:lpstr>Vectơ (Vector)</vt:lpstr>
      <vt:lpstr>Ma trận (Matrix)</vt:lpstr>
      <vt:lpstr>Tenxơ(Tensor)</vt:lpstr>
      <vt:lpstr>Ma trận chuyển vị(Transpose of a matrix)</vt:lpstr>
      <vt:lpstr>Cộng ma trận</vt:lpstr>
      <vt:lpstr>Nhân ma trận</vt:lpstr>
      <vt:lpstr>Nhân ma trận</vt:lpstr>
      <vt:lpstr>Phép nhân Hadamard</vt:lpstr>
      <vt:lpstr>Ví dụ tenxơ trong học máy</vt:lpstr>
      <vt:lpstr>Biến đổi tuyến tính</vt:lpstr>
      <vt:lpstr>Ma trận đơn vị </vt:lpstr>
      <vt:lpstr>Ma trận nghịch đảo</vt:lpstr>
      <vt:lpstr>Tìm ma trận nghịch đảo</vt:lpstr>
      <vt:lpstr>Tìm ma trận nghịch đảo ( tiếp)</vt:lpstr>
      <vt:lpstr>Tìm ma trận nghịch đảo ( tiếp)</vt:lpstr>
      <vt:lpstr>Tìm ma trận nghịch đảo ( tiếp)</vt:lpstr>
      <vt:lpstr>Hệ phương trình tuyến tính</vt:lpstr>
      <vt:lpstr>Độ đo (norms)</vt:lpstr>
      <vt:lpstr>Norm cấp P</vt:lpstr>
      <vt:lpstr>Norm trong bài toán hồi quy </vt:lpstr>
      <vt:lpstr>Frobenius Norm</vt:lpstr>
      <vt:lpstr>Gốc giữa hai vectơ</vt:lpstr>
      <vt:lpstr>Ma trận chéo (Diagonal matrix)</vt:lpstr>
      <vt:lpstr>Ma trận chéo (Diagonal matrix)</vt:lpstr>
      <vt:lpstr>Ma trận đối xứng( symmetric matrix)</vt:lpstr>
      <vt:lpstr>Hệ trực giao và trực chuẩn</vt:lpstr>
      <vt:lpstr>Phân rã ma trận (Matrix decomposition )</vt:lpstr>
      <vt:lpstr>Vectơ riêng và giá trị riêng(tiếp)</vt:lpstr>
      <vt:lpstr>Vectơ riêng và giá trị riêng(tiếp)</vt:lpstr>
      <vt:lpstr>Eigen decomposition</vt:lpstr>
      <vt:lpstr>Eigen decomposition ( tiếp)</vt:lpstr>
      <vt:lpstr>Phân rã ma trận bởi Cholesky</vt:lpstr>
      <vt:lpstr>Phân rã ma trận bởi Cholesky(tiếp)</vt:lpstr>
      <vt:lpstr>Phân rã ma trận bởi Cholesky(tiếp)</vt:lpstr>
      <vt:lpstr>Singular Value Decomposition</vt:lpstr>
      <vt:lpstr>Singular Value Decomposition (tiếp)</vt:lpstr>
      <vt:lpstr>Singular Value Decomposition (tiếp)</vt:lpstr>
      <vt:lpstr>Singular Value Decomposition (tiếp)</vt:lpstr>
      <vt:lpstr>Ứng dụng SVD trong ML</vt:lpstr>
      <vt:lpstr>Ứng dụng SVD trong ML</vt:lpstr>
      <vt:lpstr>Truncated SVD</vt:lpstr>
      <vt:lpstr>Truncated SVD (tiếp) </vt:lpstr>
      <vt:lpstr>Truncated SVD (tiếp) </vt:lpstr>
      <vt:lpstr>Tài liệu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Đại số tuyến tính cho học máy</dc:title>
  <dc:creator/>
  <cp:lastModifiedBy>Pho Dac Biet</cp:lastModifiedBy>
  <cp:revision>1</cp:revision>
  <dcterms:created xsi:type="dcterms:W3CDTF">2021-09-22T03:53:16Z</dcterms:created>
  <dcterms:modified xsi:type="dcterms:W3CDTF">2021-09-22T03:53:16Z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3515D161E20F4E7FAD46585DFACDF311</vt:lpwstr>
  </property>
  <property fmtid="{D5CDD505-2E9C-101B-9397-08002B2CF9AE}" pid="3" name="KSOProductBuildVer">
    <vt:lpwstr>1033-11.2.0.10323</vt:lpwstr>
  </property>
</Properties>
</file>